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sldIdLst>
    <p:sldId id="256" r:id="rId6"/>
  </p:sldIdLst>
  <p:sldSz cx="18288000" cy="10287000"/>
  <p:notesSz cx="6858000" cy="9144000"/>
  <p:embeddedFontLst>
    <p:embeddedFont>
      <p:font typeface="Trebuchet MS" panose="020B0603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942502" cy="13782360"/>
            <a:chOff x="0" y="0"/>
            <a:chExt cx="14313944" cy="104146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13943" cy="10414671"/>
            </a:xfrm>
            <a:custGeom>
              <a:avLst/>
              <a:gdLst/>
              <a:ahLst/>
              <a:cxnLst/>
              <a:rect l="l" t="t" r="r" b="b"/>
              <a:pathLst>
                <a:path w="14313943" h="10414671">
                  <a:moveTo>
                    <a:pt x="14313943" y="249752"/>
                  </a:moveTo>
                  <a:lnTo>
                    <a:pt x="14313943" y="10164918"/>
                  </a:lnTo>
                  <a:cubicBezTo>
                    <a:pt x="14313943" y="10302907"/>
                    <a:pt x="14206649" y="10414671"/>
                    <a:pt x="14074180" y="10414671"/>
                  </a:cubicBezTo>
                  <a:lnTo>
                    <a:pt x="239765" y="10414671"/>
                  </a:lnTo>
                  <a:cubicBezTo>
                    <a:pt x="107295" y="10414671"/>
                    <a:pt x="0" y="10302907"/>
                    <a:pt x="0" y="10164918"/>
                  </a:cubicBezTo>
                  <a:lnTo>
                    <a:pt x="0" y="249752"/>
                  </a:lnTo>
                  <a:cubicBezTo>
                    <a:pt x="0" y="111764"/>
                    <a:pt x="107295" y="0"/>
                    <a:pt x="239765" y="0"/>
                  </a:cubicBezTo>
                  <a:lnTo>
                    <a:pt x="14074180" y="0"/>
                  </a:lnTo>
                  <a:cubicBezTo>
                    <a:pt x="14206649" y="0"/>
                    <a:pt x="14313943" y="111764"/>
                    <a:pt x="14313943" y="249752"/>
                  </a:cubicBez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l="-4668" r="-4668"/>
              </a:stretch>
            </a:blipFill>
          </p:spPr>
        </p:sp>
      </p:grpSp>
      <p:sp>
        <p:nvSpPr>
          <p:cNvPr id="4" name="Freeform 4" descr="A picture containing graphical user interface  Description automatically generated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3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20140" y="1211861"/>
            <a:ext cx="4321124" cy="809432"/>
          </a:xfrm>
          <a:custGeom>
            <a:avLst/>
            <a:gdLst/>
            <a:ahLst/>
            <a:cxnLst/>
            <a:rect l="l" t="t" r="r" b="b"/>
            <a:pathLst>
              <a:path w="4321124" h="809432">
                <a:moveTo>
                  <a:pt x="0" y="0"/>
                </a:moveTo>
                <a:lnTo>
                  <a:pt x="4321124" y="0"/>
                </a:lnTo>
                <a:lnTo>
                  <a:pt x="4321124" y="809432"/>
                </a:lnTo>
                <a:lnTo>
                  <a:pt x="0" y="8094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-1392643">
            <a:off x="12742668" y="-1629974"/>
            <a:ext cx="2841149" cy="14306324"/>
            <a:chOff x="0" y="0"/>
            <a:chExt cx="6350000" cy="319747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31974789"/>
            </a:xfrm>
            <a:custGeom>
              <a:avLst/>
              <a:gdLst/>
              <a:ahLst/>
              <a:cxnLst/>
              <a:rect l="l" t="t" r="r" b="b"/>
              <a:pathLst>
                <a:path w="6350000" h="31974789">
                  <a:moveTo>
                    <a:pt x="6350000" y="31918911"/>
                  </a:moveTo>
                  <a:cubicBezTo>
                    <a:pt x="6350000" y="31949389"/>
                    <a:pt x="6324600" y="31974789"/>
                    <a:pt x="6294120" y="31974789"/>
                  </a:cubicBezTo>
                  <a:lnTo>
                    <a:pt x="55880" y="31974789"/>
                  </a:lnTo>
                  <a:cubicBezTo>
                    <a:pt x="25400" y="31974789"/>
                    <a:pt x="0" y="31949389"/>
                    <a:pt x="0" y="31918911"/>
                  </a:cubicBezTo>
                  <a:lnTo>
                    <a:pt x="0" y="55880"/>
                  </a:lnTo>
                  <a:cubicBezTo>
                    <a:pt x="0" y="25400"/>
                    <a:pt x="25400" y="0"/>
                    <a:pt x="55880" y="0"/>
                  </a:cubicBezTo>
                  <a:lnTo>
                    <a:pt x="6292850" y="0"/>
                  </a:lnTo>
                  <a:cubicBezTo>
                    <a:pt x="6323330" y="0"/>
                    <a:pt x="6348730" y="25400"/>
                    <a:pt x="6348730" y="55880"/>
                  </a:cubicBezTo>
                  <a:lnTo>
                    <a:pt x="6350000" y="31918908"/>
                  </a:lnTo>
                  <a:close/>
                </a:path>
              </a:pathLst>
            </a:custGeom>
            <a:solidFill>
              <a:srgbClr val="25317A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477520" y="24051261"/>
              <a:ext cx="5394960" cy="7305039"/>
            </a:xfrm>
            <a:custGeom>
              <a:avLst/>
              <a:gdLst/>
              <a:ahLst/>
              <a:cxnLst/>
              <a:rect l="l" t="t" r="r" b="b"/>
              <a:pathLst>
                <a:path w="5394960" h="7305039">
                  <a:moveTo>
                    <a:pt x="5394960" y="7249160"/>
                  </a:moveTo>
                  <a:cubicBezTo>
                    <a:pt x="5394960" y="7279639"/>
                    <a:pt x="5369560" y="7305039"/>
                    <a:pt x="5339080" y="7305039"/>
                  </a:cubicBezTo>
                  <a:lnTo>
                    <a:pt x="55880" y="7305039"/>
                  </a:lnTo>
                  <a:cubicBezTo>
                    <a:pt x="25400" y="7305039"/>
                    <a:pt x="0" y="7279639"/>
                    <a:pt x="0" y="7249160"/>
                  </a:cubicBezTo>
                  <a:lnTo>
                    <a:pt x="0" y="55880"/>
                  </a:lnTo>
                  <a:cubicBezTo>
                    <a:pt x="0" y="25400"/>
                    <a:pt x="25400" y="0"/>
                    <a:pt x="55880" y="0"/>
                  </a:cubicBezTo>
                  <a:lnTo>
                    <a:pt x="5339080" y="0"/>
                  </a:lnTo>
                  <a:cubicBezTo>
                    <a:pt x="5369560" y="0"/>
                    <a:pt x="5394960" y="25400"/>
                    <a:pt x="5394960" y="55880"/>
                  </a:cubicBezTo>
                  <a:lnTo>
                    <a:pt x="5394960" y="7249160"/>
                  </a:lnTo>
                  <a:close/>
                </a:path>
              </a:pathLst>
            </a:custGeom>
            <a:blipFill>
              <a:blip r:embed="rId5"/>
              <a:stretch>
                <a:fillRect l="-39975" t="-32174" r="-156954" b="-13752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477520" y="16240759"/>
              <a:ext cx="5394960" cy="7305041"/>
            </a:xfrm>
            <a:custGeom>
              <a:avLst/>
              <a:gdLst/>
              <a:ahLst/>
              <a:cxnLst/>
              <a:rect l="l" t="t" r="r" b="b"/>
              <a:pathLst>
                <a:path w="5394960" h="7305041">
                  <a:moveTo>
                    <a:pt x="5394960" y="7249161"/>
                  </a:moveTo>
                  <a:cubicBezTo>
                    <a:pt x="5394960" y="7279641"/>
                    <a:pt x="5369560" y="7305041"/>
                    <a:pt x="5339080" y="7305041"/>
                  </a:cubicBezTo>
                  <a:lnTo>
                    <a:pt x="55880" y="7305041"/>
                  </a:lnTo>
                  <a:cubicBezTo>
                    <a:pt x="25400" y="7305041"/>
                    <a:pt x="0" y="7279641"/>
                    <a:pt x="0" y="7249161"/>
                  </a:cubicBezTo>
                  <a:lnTo>
                    <a:pt x="0" y="55880"/>
                  </a:lnTo>
                  <a:cubicBezTo>
                    <a:pt x="0" y="25400"/>
                    <a:pt x="25400" y="0"/>
                    <a:pt x="55880" y="0"/>
                  </a:cubicBezTo>
                  <a:lnTo>
                    <a:pt x="5339080" y="0"/>
                  </a:lnTo>
                  <a:cubicBezTo>
                    <a:pt x="5369560" y="0"/>
                    <a:pt x="5394960" y="25400"/>
                    <a:pt x="5394960" y="55880"/>
                  </a:cubicBezTo>
                  <a:lnTo>
                    <a:pt x="5394960" y="7249161"/>
                  </a:lnTo>
                  <a:close/>
                </a:path>
              </a:pathLst>
            </a:custGeom>
            <a:blipFill>
              <a:blip r:embed="rId6"/>
              <a:stretch>
                <a:fillRect l="-61660" r="-51738" b="-487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477520" y="618490"/>
              <a:ext cx="5394960" cy="7305040"/>
            </a:xfrm>
            <a:custGeom>
              <a:avLst/>
              <a:gdLst/>
              <a:ahLst/>
              <a:cxnLst/>
              <a:rect l="l" t="t" r="r" b="b"/>
              <a:pathLst>
                <a:path w="5394960" h="7305040">
                  <a:moveTo>
                    <a:pt x="5394960" y="7249160"/>
                  </a:moveTo>
                  <a:cubicBezTo>
                    <a:pt x="5394960" y="7279640"/>
                    <a:pt x="5369560" y="7305040"/>
                    <a:pt x="5339080" y="7305040"/>
                  </a:cubicBezTo>
                  <a:lnTo>
                    <a:pt x="55880" y="7305040"/>
                  </a:lnTo>
                  <a:cubicBezTo>
                    <a:pt x="25400" y="7305040"/>
                    <a:pt x="0" y="7279640"/>
                    <a:pt x="0" y="7249160"/>
                  </a:cubicBezTo>
                  <a:lnTo>
                    <a:pt x="0" y="55880"/>
                  </a:lnTo>
                  <a:cubicBezTo>
                    <a:pt x="0" y="25400"/>
                    <a:pt x="25400" y="0"/>
                    <a:pt x="55880" y="0"/>
                  </a:cubicBezTo>
                  <a:lnTo>
                    <a:pt x="5339080" y="0"/>
                  </a:lnTo>
                  <a:cubicBezTo>
                    <a:pt x="5369560" y="0"/>
                    <a:pt x="5394960" y="25400"/>
                    <a:pt x="5394960" y="55880"/>
                  </a:cubicBezTo>
                  <a:lnTo>
                    <a:pt x="5394960" y="7249160"/>
                  </a:lnTo>
                  <a:close/>
                </a:path>
              </a:pathLst>
            </a:custGeom>
            <a:blipFill>
              <a:blip r:embed="rId7"/>
              <a:stretch>
                <a:fillRect l="-131511" r="-91434" b="-58713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477520" y="8428989"/>
              <a:ext cx="5394960" cy="7305041"/>
            </a:xfrm>
            <a:custGeom>
              <a:avLst/>
              <a:gdLst/>
              <a:ahLst/>
              <a:cxnLst/>
              <a:rect l="l" t="t" r="r" b="b"/>
              <a:pathLst>
                <a:path w="5394960" h="7305041">
                  <a:moveTo>
                    <a:pt x="5394960" y="7249161"/>
                  </a:moveTo>
                  <a:cubicBezTo>
                    <a:pt x="5394960" y="7279641"/>
                    <a:pt x="5369560" y="7305041"/>
                    <a:pt x="5339080" y="7305041"/>
                  </a:cubicBezTo>
                  <a:lnTo>
                    <a:pt x="55880" y="7305041"/>
                  </a:lnTo>
                  <a:cubicBezTo>
                    <a:pt x="25400" y="7305041"/>
                    <a:pt x="0" y="7279641"/>
                    <a:pt x="0" y="7249161"/>
                  </a:cubicBezTo>
                  <a:lnTo>
                    <a:pt x="0" y="55881"/>
                  </a:lnTo>
                  <a:cubicBezTo>
                    <a:pt x="0" y="25400"/>
                    <a:pt x="25400" y="0"/>
                    <a:pt x="55880" y="0"/>
                  </a:cubicBezTo>
                  <a:lnTo>
                    <a:pt x="5339080" y="0"/>
                  </a:lnTo>
                  <a:cubicBezTo>
                    <a:pt x="5369560" y="0"/>
                    <a:pt x="5394960" y="25400"/>
                    <a:pt x="5394960" y="55881"/>
                  </a:cubicBezTo>
                  <a:lnTo>
                    <a:pt x="5394960" y="7249161"/>
                  </a:lnTo>
                  <a:close/>
                </a:path>
              </a:pathLst>
            </a:custGeom>
            <a:blipFill>
              <a:blip r:embed="rId8"/>
              <a:stretch>
                <a:fillRect l="-21349" t="-12791" r="-139103" b="-15209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120140" y="7191177"/>
            <a:ext cx="14876145" cy="1579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8"/>
              </a:lnSpc>
            </a:pPr>
            <a:r>
              <a:rPr lang="en-US" sz="4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The Commonwealth Secretariat and </a:t>
            </a:r>
          </a:p>
          <a:p>
            <a:pPr algn="l">
              <a:lnSpc>
                <a:spcPts val="4428"/>
              </a:lnSpc>
            </a:pPr>
            <a:r>
              <a:rPr lang="en-US" sz="41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the Institute of Commonwealth Studies</a:t>
            </a:r>
          </a:p>
          <a:p>
            <a:pPr algn="l">
              <a:lnSpc>
                <a:spcPts val="3456"/>
              </a:lnSpc>
            </a:pPr>
            <a:r>
              <a:rPr lang="en-US" sz="32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13 July 2026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20140" y="4315418"/>
            <a:ext cx="14876145" cy="2482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6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Law Reform in Action: </a:t>
            </a:r>
          </a:p>
          <a:p>
            <a:pPr algn="l">
              <a:lnSpc>
                <a:spcPts val="6480"/>
              </a:lnSpc>
            </a:pPr>
            <a:r>
              <a:rPr lang="en-US" sz="6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A Human Rights-Based Approach </a:t>
            </a:r>
          </a:p>
          <a:p>
            <a:pPr algn="l">
              <a:lnSpc>
                <a:spcPts val="6480"/>
              </a:lnSpc>
            </a:pPr>
            <a:r>
              <a:rPr lang="en-US" sz="60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to Criminal Law</a:t>
            </a:r>
          </a:p>
        </p:txBody>
      </p:sp>
      <p:sp>
        <p:nvSpPr>
          <p:cNvPr id="14" name="Freeform 14"/>
          <p:cNvSpPr/>
          <p:nvPr/>
        </p:nvSpPr>
        <p:spPr>
          <a:xfrm>
            <a:off x="5936842" y="1164059"/>
            <a:ext cx="4484408" cy="905035"/>
          </a:xfrm>
          <a:custGeom>
            <a:avLst/>
            <a:gdLst/>
            <a:ahLst/>
            <a:cxnLst/>
            <a:rect l="l" t="t" r="r" b="b"/>
            <a:pathLst>
              <a:path w="4484408" h="905035">
                <a:moveTo>
                  <a:pt x="0" y="0"/>
                </a:moveTo>
                <a:lnTo>
                  <a:pt x="4484408" y="0"/>
                </a:lnTo>
                <a:lnTo>
                  <a:pt x="4484408" y="905036"/>
                </a:lnTo>
                <a:lnTo>
                  <a:pt x="0" y="9050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55A767BBC2E647A2F3E53DDF9CB4C3" ma:contentTypeVersion="13" ma:contentTypeDescription="Create a new document." ma:contentTypeScope="" ma:versionID="73667d2fa6239692238bc4cfc5578cab">
  <xsd:schema xmlns:xsd="http://www.w3.org/2001/XMLSchema" xmlns:xs="http://www.w3.org/2001/XMLSchema" xmlns:p="http://schemas.microsoft.com/office/2006/metadata/properties" xmlns:ns2="19f70a1d-2b14-45d1-bf0c-e2fce3c9f4da" xmlns:ns3="361d9ea5-5f02-4d96-bf97-e2a96c3af069" targetNamespace="http://schemas.microsoft.com/office/2006/metadata/properties" ma:root="true" ma:fieldsID="3f758753479c24360785317fd752de7f" ns2:_="" ns3:_="">
    <xsd:import namespace="19f70a1d-2b14-45d1-bf0c-e2fce3c9f4da"/>
    <xsd:import namespace="361d9ea5-5f02-4d96-bf97-e2a96c3af06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IsModifie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f70a1d-2b14-45d1-bf0c-e2fce3c9f4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sModified" ma:index="11" nillable="true" ma:displayName="IsModified" ma:default="No" ma:hidden="true" ma:internalName="IsModified" ma:readOnly="false">
      <xsd:simpleType>
        <xsd:restriction base="dms:Text">
          <xsd:maxLength value="255"/>
        </xsd:restriction>
      </xsd:simpleType>
    </xsd:element>
    <xsd:element name="TaxCatchAll" ma:index="22" nillable="true" ma:displayName="Taxonomy Catch All Column" ma:hidden="true" ma:list="{0311db33-0fc2-4c72-835f-a3fa961df7b0}" ma:internalName="TaxCatchAll" ma:showField="CatchAllData" ma:web="19f70a1d-2b14-45d1-bf0c-e2fce3c9f4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1d9ea5-5f02-4d96-bf97-e2a96c3af0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5b7e4bc-7c04-4239-a3c8-056ff7db7b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Modified xmlns="19f70a1d-2b14-45d1-bf0c-e2fce3c9f4da">No</IsModified>
    <TaxCatchAll xmlns="19f70a1d-2b14-45d1-bf0c-e2fce3c9f4da" xsi:nil="true"/>
    <lcf76f155ced4ddcb4097134ff3c332f xmlns="361d9ea5-5f02-4d96-bf97-e2a96c3af069">
      <Terms xmlns="http://schemas.microsoft.com/office/infopath/2007/PartnerControls"/>
    </lcf76f155ced4ddcb4097134ff3c332f>
    <_dlc_DocId xmlns="19f70a1d-2b14-45d1-bf0c-e2fce3c9f4da">ASOF-1744157416-3618</_dlc_DocId>
    <_dlc_DocIdUrl xmlns="19f70a1d-2b14-45d1-bf0c-e2fce3c9f4da">
      <Url>https://justiceuk.sharepoint.com/sites/MOJ-JS-AO/LAWC/AS/_layouts/15/DocIdRedir.aspx?ID=ASOF-1744157416-3618</Url>
      <Description>ASOF-1744157416-3618</Description>
    </_dlc_DocIdUrl>
  </documentManagement>
</p:properties>
</file>

<file path=customXml/itemProps1.xml><?xml version="1.0" encoding="utf-8"?>
<ds:datastoreItem xmlns:ds="http://schemas.openxmlformats.org/officeDocument/2006/customXml" ds:itemID="{110EC6C6-D598-419D-AC43-C4E1BEA52A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f70a1d-2b14-45d1-bf0c-e2fce3c9f4da"/>
    <ds:schemaRef ds:uri="361d9ea5-5f02-4d96-bf97-e2a96c3af0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9E6B9C-B7AF-4320-92AD-8A416282F9F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DC9F8C6-307D-4FAD-A0E3-D785913D04A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7648AD6-489E-407D-A92F-910AE9987E73}">
  <ds:schemaRefs>
    <ds:schemaRef ds:uri="361d9ea5-5f02-4d96-bf97-e2a96c3af069"/>
    <ds:schemaRef ds:uri="http://purl.org/dc/dcmitype/"/>
    <ds:schemaRef ds:uri="19f70a1d-2b14-45d1-bf0c-e2fce3c9f4da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45072052-c002-4ee4-87e5-9d58843fc488}" enabled="1" method="Privileged" siteId="{185280ba-7a00-42ea-9408-19eafd13552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 Reform in Action.pptx</dc:title>
  <dc:creator>Olivia Lwabukuna</dc:creator>
  <cp:lastModifiedBy>Rose, Courteney | She/Hers</cp:lastModifiedBy>
  <cp:revision>3</cp:revision>
  <dcterms:created xsi:type="dcterms:W3CDTF">2006-08-16T00:00:00Z</dcterms:created>
  <dcterms:modified xsi:type="dcterms:W3CDTF">2026-07-03T11:01:05Z</dcterms:modified>
  <dc:identifier>DAG-_UBHGXk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5f3d21-7675-47a1-a7bf-8316b405c573_Enabled">
    <vt:lpwstr>true</vt:lpwstr>
  </property>
  <property fmtid="{D5CDD505-2E9C-101B-9397-08002B2CF9AE}" pid="3" name="MSIP_Label_e75f3d21-7675-47a1-a7bf-8316b405c573_SetDate">
    <vt:lpwstr>2026-07-03T11:01:02Z</vt:lpwstr>
  </property>
  <property fmtid="{D5CDD505-2E9C-101B-9397-08002B2CF9AE}" pid="4" name="MSIP_Label_e75f3d21-7675-47a1-a7bf-8316b405c573_Method">
    <vt:lpwstr>Privileged</vt:lpwstr>
  </property>
  <property fmtid="{D5CDD505-2E9C-101B-9397-08002B2CF9AE}" pid="5" name="MSIP_Label_e75f3d21-7675-47a1-a7bf-8316b405c573_Name">
    <vt:lpwstr>NO CLASSIFICATION</vt:lpwstr>
  </property>
  <property fmtid="{D5CDD505-2E9C-101B-9397-08002B2CF9AE}" pid="6" name="MSIP_Label_e75f3d21-7675-47a1-a7bf-8316b405c573_SiteId">
    <vt:lpwstr>c6874728-71e6-41fe-a9e1-2e8c36776ad8</vt:lpwstr>
  </property>
  <property fmtid="{D5CDD505-2E9C-101B-9397-08002B2CF9AE}" pid="7" name="MSIP_Label_e75f3d21-7675-47a1-a7bf-8316b405c573_ActionId">
    <vt:lpwstr>c660918d-e7b2-475b-a455-a1ae8766b627</vt:lpwstr>
  </property>
  <property fmtid="{D5CDD505-2E9C-101B-9397-08002B2CF9AE}" pid="8" name="MSIP_Label_e75f3d21-7675-47a1-a7bf-8316b405c573_ContentBits">
    <vt:lpwstr>0</vt:lpwstr>
  </property>
  <property fmtid="{D5CDD505-2E9C-101B-9397-08002B2CF9AE}" pid="9" name="MSIP_Label_e75f3d21-7675-47a1-a7bf-8316b405c573_Tag">
    <vt:lpwstr>10, 0, 1, 1</vt:lpwstr>
  </property>
  <property fmtid="{D5CDD505-2E9C-101B-9397-08002B2CF9AE}" pid="10" name="ContentTypeId">
    <vt:lpwstr>0x0101000C55A767BBC2E647A2F3E53DDF9CB4C3</vt:lpwstr>
  </property>
  <property fmtid="{D5CDD505-2E9C-101B-9397-08002B2CF9AE}" pid="11" name="_dlc_DocIdItemGuid">
    <vt:lpwstr>964fcea1-f4e2-420e-86bc-fccd6ba3f700</vt:lpwstr>
  </property>
  <property fmtid="{D5CDD505-2E9C-101B-9397-08002B2CF9AE}" pid="12" name="MediaServiceImageTags">
    <vt:lpwstr/>
  </property>
</Properties>
</file>