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05" r:id="rId4"/>
    <p:sldMasterId id="2147484186" r:id="rId5"/>
    <p:sldMasterId id="2147484035" r:id="rId6"/>
    <p:sldMasterId id="2147484215" r:id="rId7"/>
  </p:sldMasterIdLst>
  <p:notesMasterIdLst>
    <p:notesMasterId r:id="rId31"/>
  </p:notesMasterIdLst>
  <p:handoutMasterIdLst>
    <p:handoutMasterId r:id="rId32"/>
  </p:handoutMasterIdLst>
  <p:sldIdLst>
    <p:sldId id="711" r:id="rId8"/>
    <p:sldId id="911" r:id="rId9"/>
    <p:sldId id="912" r:id="rId10"/>
    <p:sldId id="917" r:id="rId11"/>
    <p:sldId id="913" r:id="rId12"/>
    <p:sldId id="715" r:id="rId13"/>
    <p:sldId id="915" r:id="rId14"/>
    <p:sldId id="918" r:id="rId15"/>
    <p:sldId id="916" r:id="rId16"/>
    <p:sldId id="920" r:id="rId17"/>
    <p:sldId id="741" r:id="rId18"/>
    <p:sldId id="921" r:id="rId19"/>
    <p:sldId id="919" r:id="rId20"/>
    <p:sldId id="726" r:id="rId21"/>
    <p:sldId id="733" r:id="rId22"/>
    <p:sldId id="767" r:id="rId23"/>
    <p:sldId id="756" r:id="rId24"/>
    <p:sldId id="925" r:id="rId25"/>
    <p:sldId id="927" r:id="rId26"/>
    <p:sldId id="926" r:id="rId27"/>
    <p:sldId id="924" r:id="rId28"/>
    <p:sldId id="923" r:id="rId29"/>
    <p:sldId id="922" r:id="rId30"/>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F32146-C99E-4D4D-60AA-DE61898901DB}" name="MNC" initials="JN" userId="MNC" providerId="None"/>
  <p188:author id="{AFD59993-D457-0DFF-CCCF-CE13E08C2881}" name="Josée Nadeau" initials="JN" userId="f3181886c1d9e29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9B"/>
    <a:srgbClr val="09099A"/>
    <a:srgbClr val="FFFFFF"/>
    <a:srgbClr val="606060"/>
    <a:srgbClr val="858585"/>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p:scale>
          <a:sx n="120" d="100"/>
          <a:sy n="120" d="100"/>
        </p:scale>
        <p:origin x="256" y="-26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18781-FBF9-354C-A025-C49C596164BA}" type="datetimeFigureOut">
              <a:rPr lang="en-US" smtClean="0"/>
              <a:t>3/3/24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4EF74-8826-BD43-B880-7A8566D08AFF}" type="slidenum">
              <a:rPr lang="en-US" smtClean="0"/>
              <a:t>‹#›</a:t>
            </a:fld>
            <a:endParaRPr lang="en-US"/>
          </a:p>
        </p:txBody>
      </p:sp>
    </p:spTree>
    <p:extLst>
      <p:ext uri="{BB962C8B-B14F-4D97-AF65-F5344CB8AC3E}">
        <p14:creationId xmlns:p14="http://schemas.microsoft.com/office/powerpoint/2010/main" val="24624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FD40-13C9-7B48-A0BE-E251E1E33FE5}" type="datetimeFigureOut">
              <a:rPr lang="en-US" smtClean="0"/>
              <a:t>3/3/24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2375-F1B1-284C-A827-B0E603FDBDD8}" type="slidenum">
              <a:rPr lang="en-US" smtClean="0"/>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a:t>
            </a:fld>
            <a:endParaRPr lang="en-US"/>
          </a:p>
        </p:txBody>
      </p:sp>
    </p:spTree>
    <p:extLst>
      <p:ext uri="{BB962C8B-B14F-4D97-AF65-F5344CB8AC3E}">
        <p14:creationId xmlns:p14="http://schemas.microsoft.com/office/powerpoint/2010/main" val="350173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15</a:t>
            </a:fld>
            <a:endParaRPr lang="en-US"/>
          </a:p>
        </p:txBody>
      </p:sp>
    </p:spTree>
    <p:extLst>
      <p:ext uri="{BB962C8B-B14F-4D97-AF65-F5344CB8AC3E}">
        <p14:creationId xmlns:p14="http://schemas.microsoft.com/office/powerpoint/2010/main" val="182397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16</a:t>
            </a:fld>
            <a:endParaRPr lang="en-US"/>
          </a:p>
        </p:txBody>
      </p:sp>
    </p:spTree>
    <p:extLst>
      <p:ext uri="{BB962C8B-B14F-4D97-AF65-F5344CB8AC3E}">
        <p14:creationId xmlns:p14="http://schemas.microsoft.com/office/powerpoint/2010/main" val="238944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17</a:t>
            </a:fld>
            <a:endParaRPr lang="en-US"/>
          </a:p>
        </p:txBody>
      </p:sp>
    </p:spTree>
    <p:extLst>
      <p:ext uri="{BB962C8B-B14F-4D97-AF65-F5344CB8AC3E}">
        <p14:creationId xmlns:p14="http://schemas.microsoft.com/office/powerpoint/2010/main" val="282207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18</a:t>
            </a:fld>
            <a:endParaRPr lang="en-US"/>
          </a:p>
        </p:txBody>
      </p:sp>
    </p:spTree>
    <p:extLst>
      <p:ext uri="{BB962C8B-B14F-4D97-AF65-F5344CB8AC3E}">
        <p14:creationId xmlns:p14="http://schemas.microsoft.com/office/powerpoint/2010/main" val="410734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19</a:t>
            </a:fld>
            <a:endParaRPr lang="en-US"/>
          </a:p>
        </p:txBody>
      </p:sp>
    </p:spTree>
    <p:extLst>
      <p:ext uri="{BB962C8B-B14F-4D97-AF65-F5344CB8AC3E}">
        <p14:creationId xmlns:p14="http://schemas.microsoft.com/office/powerpoint/2010/main" val="345893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20</a:t>
            </a:fld>
            <a:endParaRPr lang="en-US"/>
          </a:p>
        </p:txBody>
      </p:sp>
    </p:spTree>
    <p:extLst>
      <p:ext uri="{BB962C8B-B14F-4D97-AF65-F5344CB8AC3E}">
        <p14:creationId xmlns:p14="http://schemas.microsoft.com/office/powerpoint/2010/main" val="140431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21</a:t>
            </a:fld>
            <a:endParaRPr lang="en-US"/>
          </a:p>
        </p:txBody>
      </p:sp>
    </p:spTree>
    <p:extLst>
      <p:ext uri="{BB962C8B-B14F-4D97-AF65-F5344CB8AC3E}">
        <p14:creationId xmlns:p14="http://schemas.microsoft.com/office/powerpoint/2010/main" val="70426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22</a:t>
            </a:fld>
            <a:endParaRPr lang="en-US"/>
          </a:p>
        </p:txBody>
      </p:sp>
    </p:spTree>
    <p:extLst>
      <p:ext uri="{BB962C8B-B14F-4D97-AF65-F5344CB8AC3E}">
        <p14:creationId xmlns:p14="http://schemas.microsoft.com/office/powerpoint/2010/main" val="152852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23</a:t>
            </a:fld>
            <a:endParaRPr lang="en-US"/>
          </a:p>
        </p:txBody>
      </p:sp>
    </p:spTree>
    <p:extLst>
      <p:ext uri="{BB962C8B-B14F-4D97-AF65-F5344CB8AC3E}">
        <p14:creationId xmlns:p14="http://schemas.microsoft.com/office/powerpoint/2010/main" val="367290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814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i="0" u="none" strike="noStrike" baseline="0">
              <a:solidFill>
                <a:srgbClr val="000000"/>
              </a:solidFill>
              <a:latin typeface="Cambria" panose="02040503050406030204" pitchFamily="18" charset="0"/>
            </a:endParaRPr>
          </a:p>
          <a:p>
            <a:pPr marL="171450" indent="-171450">
              <a:buFont typeface="Arial" panose="020B0604020202020204" pitchFamily="34" charset="0"/>
              <a:buChar char="•"/>
            </a:pPr>
            <a:endParaRPr lang="en-US" sz="1800" b="0" i="0" u="none" strike="noStrike" baseline="0">
              <a:solidFill>
                <a:srgbClr val="000000"/>
              </a:solidFill>
              <a:latin typeface="Cambria" panose="02040503050406030204" pitchFamily="18" charset="0"/>
            </a:endParaRPr>
          </a:p>
          <a:p>
            <a:pPr marL="0" indent="0">
              <a:buFontTx/>
              <a:buNone/>
            </a:pPr>
            <a:r>
              <a:rPr lang="en-US"/>
              <a:t>RICK</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Read slide</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F8E2375-F1B1-284C-A827-B0E603FDBDD8}" type="slidenum">
              <a:rPr lang="en-US" smtClean="0"/>
              <a:t>6</a:t>
            </a:fld>
            <a:endParaRPr lang="en-US"/>
          </a:p>
        </p:txBody>
      </p:sp>
    </p:spTree>
    <p:extLst>
      <p:ext uri="{BB962C8B-B14F-4D97-AF65-F5344CB8AC3E}">
        <p14:creationId xmlns:p14="http://schemas.microsoft.com/office/powerpoint/2010/main" val="144961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8</a:t>
            </a:fld>
            <a:endParaRPr lang="en-US"/>
          </a:p>
        </p:txBody>
      </p:sp>
    </p:spTree>
    <p:extLst>
      <p:ext uri="{BB962C8B-B14F-4D97-AF65-F5344CB8AC3E}">
        <p14:creationId xmlns:p14="http://schemas.microsoft.com/office/powerpoint/2010/main" val="391240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10</a:t>
            </a:fld>
            <a:endParaRPr lang="en-US"/>
          </a:p>
        </p:txBody>
      </p:sp>
    </p:spTree>
    <p:extLst>
      <p:ext uri="{BB962C8B-B14F-4D97-AF65-F5344CB8AC3E}">
        <p14:creationId xmlns:p14="http://schemas.microsoft.com/office/powerpoint/2010/main" val="19172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11</a:t>
            </a:fld>
            <a:endParaRPr lang="en-US"/>
          </a:p>
        </p:txBody>
      </p:sp>
    </p:spTree>
    <p:extLst>
      <p:ext uri="{BB962C8B-B14F-4D97-AF65-F5344CB8AC3E}">
        <p14:creationId xmlns:p14="http://schemas.microsoft.com/office/powerpoint/2010/main" val="126322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12</a:t>
            </a:fld>
            <a:endParaRPr lang="en-US"/>
          </a:p>
        </p:txBody>
      </p:sp>
    </p:spTree>
    <p:extLst>
      <p:ext uri="{BB962C8B-B14F-4D97-AF65-F5344CB8AC3E}">
        <p14:creationId xmlns:p14="http://schemas.microsoft.com/office/powerpoint/2010/main" val="296658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13</a:t>
            </a:fld>
            <a:endParaRPr lang="en-US"/>
          </a:p>
        </p:txBody>
      </p:sp>
    </p:spTree>
    <p:extLst>
      <p:ext uri="{BB962C8B-B14F-4D97-AF65-F5344CB8AC3E}">
        <p14:creationId xmlns:p14="http://schemas.microsoft.com/office/powerpoint/2010/main" val="211734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14</a:t>
            </a:fld>
            <a:endParaRPr lang="en-US"/>
          </a:p>
        </p:txBody>
      </p:sp>
    </p:spTree>
    <p:extLst>
      <p:ext uri="{BB962C8B-B14F-4D97-AF65-F5344CB8AC3E}">
        <p14:creationId xmlns:p14="http://schemas.microsoft.com/office/powerpoint/2010/main" val="241226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4" descr="A picture containing blur&#10;&#10;Description automatically generated">
            <a:extLst>
              <a:ext uri="{FF2B5EF4-FFF2-40B4-BE49-F238E27FC236}">
                <a16:creationId xmlns:a16="http://schemas.microsoft.com/office/drawing/2014/main" id="{D4616D10-157B-320A-AA2B-38FA6FCC2073}"/>
              </a:ext>
            </a:extLst>
          </p:cNvPr>
          <p:cNvPicPr>
            <a:picLocks noChangeAspect="1"/>
          </p:cNvPicPr>
          <p:nvPr userDrawn="1"/>
        </p:nvPicPr>
        <p:blipFill>
          <a:blip r:embed="rId2">
            <a:extLst>
              <a:ext uri="{28A0092B-C50C-407E-A947-70E740481C1C}">
                <a14:useLocalDpi xmlns:a14="http://schemas.microsoft.com/office/drawing/2010/main" val="0"/>
              </a:ext>
            </a:extLst>
          </a:blip>
          <a:srcRect t="1449" b="1449"/>
          <a:stretch>
            <a:fillRect/>
          </a:stretch>
        </p:blipFill>
        <p:spPr>
          <a:xfrm>
            <a:off x="0" y="0"/>
            <a:ext cx="8618899" cy="6858000"/>
          </a:xfrm>
          <a:prstGeom prst="rect">
            <a:avLst/>
          </a:prstGeom>
        </p:spPr>
      </p:pic>
      <p:sp>
        <p:nvSpPr>
          <p:cNvPr id="4" name="Title 3">
            <a:extLst>
              <a:ext uri="{FF2B5EF4-FFF2-40B4-BE49-F238E27FC236}">
                <a16:creationId xmlns:a16="http://schemas.microsoft.com/office/drawing/2014/main" id="{663F8397-6051-485A-BF73-CA5442E77640}"/>
              </a:ext>
            </a:extLst>
          </p:cNvPr>
          <p:cNvSpPr>
            <a:spLocks noGrp="1"/>
          </p:cNvSpPr>
          <p:nvPr>
            <p:ph type="title"/>
          </p:nvPr>
        </p:nvSpPr>
        <p:spPr>
          <a:xfrm>
            <a:off x="552261" y="1643819"/>
            <a:ext cx="7378576" cy="3299373"/>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27013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184904" y="1517904"/>
            <a:ext cx="3822192" cy="3822192"/>
          </a:xfrm>
          <a:custGeom>
            <a:avLst/>
            <a:gdLst>
              <a:gd name="connsiteX0" fmla="*/ 1911096 w 3822192"/>
              <a:gd name="connsiteY0" fmla="*/ 955548 h 3822192"/>
              <a:gd name="connsiteX1" fmla="*/ 955548 w 3822192"/>
              <a:gd name="connsiteY1" fmla="*/ 1911096 h 3822192"/>
              <a:gd name="connsiteX2" fmla="*/ 1911096 w 3822192"/>
              <a:gd name="connsiteY2" fmla="*/ 2866644 h 3822192"/>
              <a:gd name="connsiteX3" fmla="*/ 2866644 w 3822192"/>
              <a:gd name="connsiteY3" fmla="*/ 1911096 h 3822192"/>
              <a:gd name="connsiteX4" fmla="*/ 1911096 w 3822192"/>
              <a:gd name="connsiteY4" fmla="*/ 955548 h 3822192"/>
              <a:gd name="connsiteX5" fmla="*/ 1911096 w 3822192"/>
              <a:gd name="connsiteY5" fmla="*/ 0 h 3822192"/>
              <a:gd name="connsiteX6" fmla="*/ 3822192 w 3822192"/>
              <a:gd name="connsiteY6" fmla="*/ 1911096 h 3822192"/>
              <a:gd name="connsiteX7" fmla="*/ 1911096 w 3822192"/>
              <a:gd name="connsiteY7" fmla="*/ 3822192 h 3822192"/>
              <a:gd name="connsiteX8" fmla="*/ 0 w 3822192"/>
              <a:gd name="connsiteY8" fmla="*/ 1911096 h 3822192"/>
              <a:gd name="connsiteX9" fmla="*/ 1911096 w 3822192"/>
              <a:gd name="connsiteY9" fmla="*/ 0 h 382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192" h="3822192">
                <a:moveTo>
                  <a:pt x="1911096" y="955548"/>
                </a:moveTo>
                <a:cubicBezTo>
                  <a:pt x="1383361" y="955548"/>
                  <a:pt x="955548" y="1383361"/>
                  <a:pt x="955548" y="1911096"/>
                </a:cubicBezTo>
                <a:cubicBezTo>
                  <a:pt x="955548" y="2438831"/>
                  <a:pt x="1383361" y="2866644"/>
                  <a:pt x="1911096" y="2866644"/>
                </a:cubicBezTo>
                <a:cubicBezTo>
                  <a:pt x="2438831" y="2866644"/>
                  <a:pt x="2866644" y="2438831"/>
                  <a:pt x="2866644" y="1911096"/>
                </a:cubicBezTo>
                <a:cubicBezTo>
                  <a:pt x="2866644" y="1383361"/>
                  <a:pt x="2438831" y="955548"/>
                  <a:pt x="1911096" y="955548"/>
                </a:cubicBezTo>
                <a:close/>
                <a:moveTo>
                  <a:pt x="1911096" y="0"/>
                </a:moveTo>
                <a:cubicBezTo>
                  <a:pt x="2966565" y="0"/>
                  <a:pt x="3822192" y="855627"/>
                  <a:pt x="3822192" y="1911096"/>
                </a:cubicBezTo>
                <a:cubicBezTo>
                  <a:pt x="3822192" y="2966565"/>
                  <a:pt x="2966565" y="3822192"/>
                  <a:pt x="1911096" y="3822192"/>
                </a:cubicBezTo>
                <a:cubicBezTo>
                  <a:pt x="855627" y="3822192"/>
                  <a:pt x="0" y="2966565"/>
                  <a:pt x="0" y="1911096"/>
                </a:cubicBezTo>
                <a:cubicBezTo>
                  <a:pt x="0" y="855627"/>
                  <a:pt x="855627" y="0"/>
                  <a:pt x="1911096"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566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Placeholder 4" descr="A picture containing blur&#10;&#10;Description automatically generated">
            <a:extLst>
              <a:ext uri="{FF2B5EF4-FFF2-40B4-BE49-F238E27FC236}">
                <a16:creationId xmlns:a16="http://schemas.microsoft.com/office/drawing/2014/main" id="{D4616D10-157B-320A-AA2B-38FA6FCC2073}"/>
              </a:ext>
            </a:extLst>
          </p:cNvPr>
          <p:cNvPicPr>
            <a:picLocks noChangeAspect="1"/>
          </p:cNvPicPr>
          <p:nvPr userDrawn="1"/>
        </p:nvPicPr>
        <p:blipFill>
          <a:blip r:embed="rId2">
            <a:extLst>
              <a:ext uri="{28A0092B-C50C-407E-A947-70E740481C1C}">
                <a14:useLocalDpi xmlns:a14="http://schemas.microsoft.com/office/drawing/2010/main" val="0"/>
              </a:ext>
            </a:extLst>
          </a:blip>
          <a:srcRect t="1449" b="1449"/>
          <a:stretch>
            <a:fillRect/>
          </a:stretch>
        </p:blipFill>
        <p:spPr>
          <a:xfrm>
            <a:off x="0" y="0"/>
            <a:ext cx="8618899" cy="6858000"/>
          </a:xfrm>
          <a:prstGeom prst="rect">
            <a:avLst/>
          </a:prstGeom>
        </p:spPr>
      </p:pic>
      <p:sp>
        <p:nvSpPr>
          <p:cNvPr id="4" name="Title 3">
            <a:extLst>
              <a:ext uri="{FF2B5EF4-FFF2-40B4-BE49-F238E27FC236}">
                <a16:creationId xmlns:a16="http://schemas.microsoft.com/office/drawing/2014/main" id="{663F8397-6051-485A-BF73-CA5442E77640}"/>
              </a:ext>
            </a:extLst>
          </p:cNvPr>
          <p:cNvSpPr>
            <a:spLocks noGrp="1"/>
          </p:cNvSpPr>
          <p:nvPr>
            <p:ph type="title"/>
          </p:nvPr>
        </p:nvSpPr>
        <p:spPr>
          <a:xfrm>
            <a:off x="552261" y="1643819"/>
            <a:ext cx="7378576" cy="3299373"/>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78825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268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7316654" y="1125538"/>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6096000" y="2179130"/>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3689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3317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withEffect">
                                  <p:stCondLst>
                                    <p:cond delay="0"/>
                                  </p:stCondLst>
                                  <p:childTnLst>
                                    <p:animScale>
                                      <p:cBhvr>
                                        <p:cTn id="6"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434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97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94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8192-6D9B-2B55-BD10-D4E49A746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3C16EC-F3E7-0DF8-5704-EF99129E4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2536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DB24-42A2-6CEE-FAA3-31F05F8C8D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263159-D23B-3584-EB3A-A62EA5E71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65F467-60E2-6F31-0153-52AA756604D3}"/>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0EF1C059-27BE-989E-1F5E-375BC898A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935B8-934E-3BF8-875A-625E6E6C1381}"/>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21087231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E0B7-5EF7-A256-981E-5E3437C17B63}"/>
              </a:ext>
            </a:extLst>
          </p:cNvPr>
          <p:cNvSpPr>
            <a:spLocks noGrp="1"/>
          </p:cNvSpPr>
          <p:nvPr>
            <p:ph type="title"/>
          </p:nvPr>
        </p:nvSpPr>
        <p:spPr>
          <a:xfrm>
            <a:off x="709733" y="444234"/>
            <a:ext cx="9348668" cy="1108435"/>
          </a:xfrm>
        </p:spPr>
        <p:txBody>
          <a:bodyPr/>
          <a:lstStyle>
            <a:lvl1pPr>
              <a:defRPr>
                <a:solidFill>
                  <a:srgbClr val="09099B"/>
                </a:solidFill>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585E05B8-9C0B-14B8-4898-3AB807A36271}"/>
              </a:ext>
            </a:extLst>
          </p:cNvPr>
          <p:cNvSpPr>
            <a:spLocks noGrp="1"/>
          </p:cNvSpPr>
          <p:nvPr>
            <p:ph type="body" sz="quarter" idx="10"/>
          </p:nvPr>
        </p:nvSpPr>
        <p:spPr>
          <a:xfrm>
            <a:off x="709733" y="1656784"/>
            <a:ext cx="10561831" cy="4336610"/>
          </a:xfrm>
        </p:spPr>
        <p:txBody>
          <a:bodyPr/>
          <a:lstStyle>
            <a:lvl1pPr>
              <a:lnSpc>
                <a:spcPct val="125000"/>
              </a:lnSpc>
              <a:spcBef>
                <a:spcPts val="600"/>
              </a:spcBef>
              <a:spcAft>
                <a:spcPts val="600"/>
              </a:spcAft>
              <a:defRPr sz="2400" b="1"/>
            </a:lvl1pPr>
            <a:lvl2pPr marL="360000">
              <a:lnSpc>
                <a:spcPct val="125000"/>
              </a:lnSpc>
              <a:spcBef>
                <a:spcPts val="600"/>
              </a:spcBef>
              <a:spcAft>
                <a:spcPts val="600"/>
              </a:spcAft>
              <a:defRPr/>
            </a:lvl2pPr>
            <a:lvl3pPr marL="720000">
              <a:lnSpc>
                <a:spcPct val="125000"/>
              </a:lnSpc>
              <a:spcBef>
                <a:spcPts val="600"/>
              </a:spcBef>
              <a:spcAft>
                <a:spcPts val="600"/>
              </a:spcAft>
              <a:defRPr/>
            </a:lvl3pPr>
            <a:lvl4pPr marL="1080000">
              <a:lnSpc>
                <a:spcPct val="125000"/>
              </a:lnSpc>
              <a:spcBef>
                <a:spcPts val="600"/>
              </a:spcBef>
              <a:spcAft>
                <a:spcPts val="600"/>
              </a:spcAft>
              <a:defRPr/>
            </a:lvl4pPr>
            <a:lvl5pPr marL="1440000">
              <a:lnSpc>
                <a:spcPct val="125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66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F9A-B60F-E2DE-E5BE-71455F1F4A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8B1A1B-C678-3122-BD22-02E9D73A05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F9B5F9-E3B7-5E6C-F9A2-66463D7E2813}"/>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04C7DCA9-C4D1-C23C-C724-81A25127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50ACB-6754-AF72-C747-34678BA260E8}"/>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312768594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9DE7-B3A4-FE91-EBF9-EAFACC2B65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4FA6408-8396-7183-8F46-F10EC8F31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3AFF6-E2C6-8BAA-DFA6-44944A9277C6}"/>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26AB859F-603B-AAFD-126B-FDD5E0024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20B42-4C4D-C901-D164-24DA66C21CA7}"/>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345012015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97AC-B2A7-A239-FDCF-748D254B1A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1B4A2E-B630-0354-AD6D-59D45A808B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EB7F68-CF6C-C606-5239-AC6C471538A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6E130C-13E3-040B-3AC6-8CF8373814CC}"/>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6" name="Footer Placeholder 5">
            <a:extLst>
              <a:ext uri="{FF2B5EF4-FFF2-40B4-BE49-F238E27FC236}">
                <a16:creationId xmlns:a16="http://schemas.microsoft.com/office/drawing/2014/main" id="{707E4089-08E4-E478-8B0F-55DB0D3CB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19E2B-A45D-2E75-8177-DF312AA1B571}"/>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33505184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4D67-8932-0054-66A7-9221BAC076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118DE0-410C-D87C-9B03-706338211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C713D2-3812-E5C4-A69A-5DD19B6967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7D67735-95BD-FA14-3D61-6A15230A3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FD23D95-C2E8-DC36-E50D-F718DD3CDE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373B7F-E36C-B67E-7A9D-DC5AEEA0E31D}"/>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8" name="Footer Placeholder 7">
            <a:extLst>
              <a:ext uri="{FF2B5EF4-FFF2-40B4-BE49-F238E27FC236}">
                <a16:creationId xmlns:a16="http://schemas.microsoft.com/office/drawing/2014/main" id="{6D351A7F-E08E-1BFD-3DF0-61CA26372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84406B-A8EB-C416-E3D0-97C6B09D8651}"/>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278926541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AF06-69A3-B7D0-6A07-382C65347A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E6F7572-F554-38D9-6F87-77E99543C0FE}"/>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4" name="Footer Placeholder 3">
            <a:extLst>
              <a:ext uri="{FF2B5EF4-FFF2-40B4-BE49-F238E27FC236}">
                <a16:creationId xmlns:a16="http://schemas.microsoft.com/office/drawing/2014/main" id="{99D66048-2A77-84AD-76F6-1085E4E25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F7F8F-68EA-F64B-4FE7-C2FBB3F86975}"/>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329388357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9736C-0E2B-7060-D3FF-19EB33868FB9}"/>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3" name="Footer Placeholder 2">
            <a:extLst>
              <a:ext uri="{FF2B5EF4-FFF2-40B4-BE49-F238E27FC236}">
                <a16:creationId xmlns:a16="http://schemas.microsoft.com/office/drawing/2014/main" id="{1E7053CA-A1FF-A594-3A9A-DB2CE8A93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E01CB5-5886-FBC9-78D5-1EEF538AC94A}"/>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216581282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EA2A-C952-FDA5-E32E-4E9591EC2C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D7BB7D-260B-7314-C875-293A152AB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A96631B-EB2E-1548-BE8A-B9C76F049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F88F9B-DD45-3720-9DB4-69D06D968610}"/>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6" name="Footer Placeholder 5">
            <a:extLst>
              <a:ext uri="{FF2B5EF4-FFF2-40B4-BE49-F238E27FC236}">
                <a16:creationId xmlns:a16="http://schemas.microsoft.com/office/drawing/2014/main" id="{0B1B321D-931E-274A-6E31-BEC9A399D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8A890-A46A-2DBA-D659-AB6AB5FEBDA0}"/>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336710885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E359-5A36-CCDF-15C3-47A499376A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D6AC32-2D62-B57C-C189-5E5E333BE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F15F8A-6DFC-E989-AEEF-B8E74EE1A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F5FACE-37D0-C270-5651-D699F5A1A32F}"/>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6" name="Footer Placeholder 5">
            <a:extLst>
              <a:ext uri="{FF2B5EF4-FFF2-40B4-BE49-F238E27FC236}">
                <a16:creationId xmlns:a16="http://schemas.microsoft.com/office/drawing/2014/main" id="{2E217461-4AF8-4958-D73B-60B96DA7B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E43DB-928A-E220-8F5B-0B32B76861F9}"/>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83258618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4FAF-08BD-005A-A038-2FE7DCBE5B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9C38E1-BC6B-F1A8-50A2-7E9E02FCB9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B14A06-D13B-4442-5B35-879596CC9802}"/>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1CA53C8A-7F47-73F4-E7E0-4C5E76988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2E071-31C9-B604-925F-EE8CD7DE57F2}"/>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187749123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2D241C-692E-2445-D32A-B356CF81F2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3B6BCC-463E-D834-C59C-89843932AC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EFE5A-D955-0949-0A74-F13E88290E5B}"/>
              </a:ext>
            </a:extLst>
          </p:cNvPr>
          <p:cNvSpPr>
            <a:spLocks noGrp="1"/>
          </p:cNvSpPr>
          <p:nvPr>
            <p:ph type="dt" sz="half" idx="10"/>
          </p:nvPr>
        </p:nvSpPr>
        <p:spPr/>
        <p:txBody>
          <a:body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DC2A101A-8658-690D-166D-E57A60C66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F6886-F5B4-2310-C14F-95DC2AC261FD}"/>
              </a:ext>
            </a:extLst>
          </p:cNvPr>
          <p:cNvSpPr>
            <a:spLocks noGrp="1"/>
          </p:cNvSpPr>
          <p:nvPr>
            <p:ph type="sldNum" sz="quarter" idx="12"/>
          </p:nvPr>
        </p:nvSpPr>
        <p:spPr/>
        <p:txBody>
          <a:bodyPr/>
          <a:lstStyle/>
          <a:p>
            <a:fld id="{D526F3C4-1204-B14B-AD64-12BDA6824B51}" type="slidenum">
              <a:rPr lang="en-US" smtClean="0"/>
              <a:t>‹#›</a:t>
            </a:fld>
            <a:endParaRPr lang="en-US"/>
          </a:p>
        </p:txBody>
      </p:sp>
    </p:spTree>
    <p:extLst>
      <p:ext uri="{BB962C8B-B14F-4D97-AF65-F5344CB8AC3E}">
        <p14:creationId xmlns:p14="http://schemas.microsoft.com/office/powerpoint/2010/main" val="1979442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E0B7-5EF7-A256-981E-5E3437C17B63}"/>
              </a:ext>
            </a:extLst>
          </p:cNvPr>
          <p:cNvSpPr>
            <a:spLocks noGrp="1"/>
          </p:cNvSpPr>
          <p:nvPr>
            <p:ph type="title"/>
          </p:nvPr>
        </p:nvSpPr>
        <p:spPr>
          <a:xfrm>
            <a:off x="709733" y="444234"/>
            <a:ext cx="9348668" cy="1108435"/>
          </a:xfrm>
        </p:spPr>
        <p:txBody>
          <a:bodyPr/>
          <a:lstStyle>
            <a:lvl1pPr>
              <a:defRPr>
                <a:solidFill>
                  <a:srgbClr val="09099B"/>
                </a:solidFill>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585E05B8-9C0B-14B8-4898-3AB807A36271}"/>
              </a:ext>
            </a:extLst>
          </p:cNvPr>
          <p:cNvSpPr>
            <a:spLocks noGrp="1"/>
          </p:cNvSpPr>
          <p:nvPr>
            <p:ph type="body" sz="quarter" idx="10"/>
          </p:nvPr>
        </p:nvSpPr>
        <p:spPr>
          <a:xfrm>
            <a:off x="709732" y="1656784"/>
            <a:ext cx="5175019" cy="4336610"/>
          </a:xfrm>
        </p:spPr>
        <p:txBody>
          <a:bodyPr/>
          <a:lstStyle>
            <a:lvl1pPr>
              <a:lnSpc>
                <a:spcPct val="125000"/>
              </a:lnSpc>
              <a:spcBef>
                <a:spcPts val="600"/>
              </a:spcBef>
              <a:spcAft>
                <a:spcPts val="600"/>
              </a:spcAft>
              <a:defRPr sz="2400" b="1"/>
            </a:lvl1pPr>
            <a:lvl2pPr marL="360000">
              <a:lnSpc>
                <a:spcPct val="125000"/>
              </a:lnSpc>
              <a:spcBef>
                <a:spcPts val="600"/>
              </a:spcBef>
              <a:spcAft>
                <a:spcPts val="600"/>
              </a:spcAft>
              <a:defRPr/>
            </a:lvl2pPr>
            <a:lvl3pPr marL="720000">
              <a:lnSpc>
                <a:spcPct val="125000"/>
              </a:lnSpc>
              <a:spcBef>
                <a:spcPts val="600"/>
              </a:spcBef>
              <a:spcAft>
                <a:spcPts val="600"/>
              </a:spcAft>
              <a:defRPr/>
            </a:lvl3pPr>
            <a:lvl4pPr marL="1080000">
              <a:lnSpc>
                <a:spcPct val="125000"/>
              </a:lnSpc>
              <a:spcBef>
                <a:spcPts val="600"/>
              </a:spcBef>
              <a:spcAft>
                <a:spcPts val="600"/>
              </a:spcAft>
              <a:defRPr/>
            </a:lvl4pPr>
            <a:lvl5pPr marL="1440000">
              <a:lnSpc>
                <a:spcPct val="125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471A8B9-F218-6970-4C33-93905F03687B}"/>
              </a:ext>
            </a:extLst>
          </p:cNvPr>
          <p:cNvSpPr>
            <a:spLocks noGrp="1"/>
          </p:cNvSpPr>
          <p:nvPr>
            <p:ph type="body" sz="quarter" idx="11"/>
          </p:nvPr>
        </p:nvSpPr>
        <p:spPr>
          <a:xfrm>
            <a:off x="6310265" y="1657350"/>
            <a:ext cx="5172000" cy="4336044"/>
          </a:xfrm>
        </p:spPr>
        <p:txBody>
          <a:bodyPr/>
          <a:lstStyle>
            <a:lvl1pPr>
              <a:lnSpc>
                <a:spcPct val="125000"/>
              </a:lnSpc>
              <a:spcBef>
                <a:spcPts val="600"/>
              </a:spcBef>
              <a:spcAft>
                <a:spcPts val="600"/>
              </a:spcAft>
              <a:defRPr sz="2400" b="1"/>
            </a:lvl1pPr>
            <a:lvl2pPr marL="360000">
              <a:lnSpc>
                <a:spcPct val="125000"/>
              </a:lnSpc>
              <a:spcBef>
                <a:spcPts val="600"/>
              </a:spcBef>
              <a:spcAft>
                <a:spcPts val="600"/>
              </a:spcAft>
              <a:defRPr/>
            </a:lvl2pPr>
            <a:lvl3pPr marL="720000">
              <a:lnSpc>
                <a:spcPct val="125000"/>
              </a:lnSpc>
              <a:spcBef>
                <a:spcPts val="600"/>
              </a:spcBef>
              <a:spcAft>
                <a:spcPts val="600"/>
              </a:spcAft>
              <a:defRPr/>
            </a:lvl3pPr>
            <a:lvl4pPr marL="1080000">
              <a:lnSpc>
                <a:spcPct val="125000"/>
              </a:lnSpc>
              <a:spcBef>
                <a:spcPts val="600"/>
              </a:spcBef>
              <a:spcAft>
                <a:spcPts val="600"/>
              </a:spcAft>
              <a:defRPr/>
            </a:lvl4pPr>
            <a:lvl5pPr marL="1440000">
              <a:lnSpc>
                <a:spcPct val="125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22308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2" name="Picture 1" descr="A black background with blue text&#10;&#10;Description automatically generated">
            <a:extLst>
              <a:ext uri="{FF2B5EF4-FFF2-40B4-BE49-F238E27FC236}">
                <a16:creationId xmlns:a16="http://schemas.microsoft.com/office/drawing/2014/main" id="{A73A9C39-B8D1-2FFF-9043-E4ADDC555AC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49682" y="736754"/>
            <a:ext cx="2068763" cy="1377608"/>
          </a:xfrm>
          <a:prstGeom prst="rect">
            <a:avLst/>
          </a:prstGeom>
        </p:spPr>
      </p:pic>
    </p:spTree>
    <p:extLst>
      <p:ext uri="{BB962C8B-B14F-4D97-AF65-F5344CB8AC3E}">
        <p14:creationId xmlns:p14="http://schemas.microsoft.com/office/powerpoint/2010/main" val="41108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E0B7-5EF7-A256-981E-5E3437C17B63}"/>
              </a:ext>
            </a:extLst>
          </p:cNvPr>
          <p:cNvSpPr>
            <a:spLocks noGrp="1"/>
          </p:cNvSpPr>
          <p:nvPr>
            <p:ph type="title"/>
          </p:nvPr>
        </p:nvSpPr>
        <p:spPr>
          <a:xfrm>
            <a:off x="709733" y="444234"/>
            <a:ext cx="9348668" cy="1108435"/>
          </a:xfrm>
        </p:spPr>
        <p:txBody>
          <a:bodyPr/>
          <a:lstStyle>
            <a:lvl1pPr>
              <a:defRPr>
                <a:solidFill>
                  <a:srgbClr val="09099B"/>
                </a:solidFill>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585E05B8-9C0B-14B8-4898-3AB807A36271}"/>
              </a:ext>
            </a:extLst>
          </p:cNvPr>
          <p:cNvSpPr>
            <a:spLocks noGrp="1"/>
          </p:cNvSpPr>
          <p:nvPr>
            <p:ph type="body" sz="quarter" idx="10"/>
          </p:nvPr>
        </p:nvSpPr>
        <p:spPr>
          <a:xfrm>
            <a:off x="709733" y="1656784"/>
            <a:ext cx="10561831" cy="4336610"/>
          </a:xfrm>
        </p:spPr>
        <p:txBody>
          <a:bodyPr/>
          <a:lstStyle>
            <a:lvl1pPr>
              <a:lnSpc>
                <a:spcPct val="125000"/>
              </a:lnSpc>
              <a:spcBef>
                <a:spcPts val="600"/>
              </a:spcBef>
              <a:spcAft>
                <a:spcPts val="600"/>
              </a:spcAft>
              <a:defRPr sz="2400" b="1"/>
            </a:lvl1pPr>
            <a:lvl2pPr marL="360000">
              <a:lnSpc>
                <a:spcPct val="125000"/>
              </a:lnSpc>
              <a:spcBef>
                <a:spcPts val="600"/>
              </a:spcBef>
              <a:spcAft>
                <a:spcPts val="600"/>
              </a:spcAft>
              <a:defRPr/>
            </a:lvl2pPr>
            <a:lvl3pPr marL="720000">
              <a:lnSpc>
                <a:spcPct val="125000"/>
              </a:lnSpc>
              <a:spcBef>
                <a:spcPts val="600"/>
              </a:spcBef>
              <a:spcAft>
                <a:spcPts val="600"/>
              </a:spcAft>
              <a:defRPr/>
            </a:lvl3pPr>
            <a:lvl4pPr marL="1080000">
              <a:lnSpc>
                <a:spcPct val="125000"/>
              </a:lnSpc>
              <a:spcBef>
                <a:spcPts val="600"/>
              </a:spcBef>
              <a:spcAft>
                <a:spcPts val="600"/>
              </a:spcAft>
              <a:defRPr/>
            </a:lvl4pPr>
            <a:lvl5pPr marL="1440000">
              <a:lnSpc>
                <a:spcPct val="125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423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7A6F6-9B7C-465F-9B94-BD04984C2712}"/>
              </a:ext>
            </a:extLst>
          </p:cNvPr>
          <p:cNvSpPr/>
          <p:nvPr userDrawn="1"/>
        </p:nvSpPr>
        <p:spPr>
          <a:xfrm>
            <a:off x="0" y="0"/>
            <a:ext cx="101917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Tree>
    <p:extLst>
      <p:ext uri="{BB962C8B-B14F-4D97-AF65-F5344CB8AC3E}">
        <p14:creationId xmlns:p14="http://schemas.microsoft.com/office/powerpoint/2010/main" val="345733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spTree>
    <p:extLst>
      <p:ext uri="{BB962C8B-B14F-4D97-AF65-F5344CB8AC3E}">
        <p14:creationId xmlns:p14="http://schemas.microsoft.com/office/powerpoint/2010/main" val="320447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7316654" y="1125538"/>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6096000" y="2179130"/>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999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7015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withEffect">
                                  <p:stCondLst>
                                    <p:cond delay="0"/>
                                  </p:stCondLst>
                                  <p:childTnLst>
                                    <p:animScale>
                                      <p:cBhvr>
                                        <p:cTn id="6" dur="5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92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0" y="0"/>
            <a:ext cx="12192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2" name="Picture 1" descr="A black background with blue text&#10;&#10;Description automatically generated">
            <a:extLst>
              <a:ext uri="{FF2B5EF4-FFF2-40B4-BE49-F238E27FC236}">
                <a16:creationId xmlns:a16="http://schemas.microsoft.com/office/drawing/2014/main" id="{A73A9C39-B8D1-2FFF-9043-E4ADDC555AC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49682" y="736754"/>
            <a:ext cx="2068763" cy="1377608"/>
          </a:xfrm>
          <a:prstGeom prst="rect">
            <a:avLst/>
          </a:prstGeom>
        </p:spPr>
      </p:pic>
    </p:spTree>
    <p:extLst>
      <p:ext uri="{BB962C8B-B14F-4D97-AF65-F5344CB8AC3E}">
        <p14:creationId xmlns:p14="http://schemas.microsoft.com/office/powerpoint/2010/main" val="33489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7A6F6-9B7C-465F-9B94-BD04984C2712}"/>
              </a:ext>
            </a:extLst>
          </p:cNvPr>
          <p:cNvSpPr/>
          <p:nvPr userDrawn="1"/>
        </p:nvSpPr>
        <p:spPr>
          <a:xfrm>
            <a:off x="0" y="0"/>
            <a:ext cx="101917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a:solidFill>
                <a:schemeClr val="tx1"/>
              </a:solidFill>
            </a:endParaRPr>
          </a:p>
        </p:txBody>
      </p:sp>
    </p:spTree>
    <p:extLst>
      <p:ext uri="{BB962C8B-B14F-4D97-AF65-F5344CB8AC3E}">
        <p14:creationId xmlns:p14="http://schemas.microsoft.com/office/powerpoint/2010/main" val="215834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14" name="Rectangle 13"/>
          <p:cNvSpPr/>
          <p:nvPr userDrawn="1"/>
        </p:nvSpPr>
        <p:spPr>
          <a:xfrm>
            <a:off x="11188147"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4"/>
          <p:cNvSpPr txBox="1">
            <a:spLocks/>
          </p:cNvSpPr>
          <p:nvPr userDrawn="1"/>
        </p:nvSpPr>
        <p:spPr>
          <a:xfrm>
            <a:off x="11188147"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pic>
        <p:nvPicPr>
          <p:cNvPr id="10" name="Picture 9" descr="A black background with blue text&#10;&#10;Description automatically generated">
            <a:extLst>
              <a:ext uri="{FF2B5EF4-FFF2-40B4-BE49-F238E27FC236}">
                <a16:creationId xmlns:a16="http://schemas.microsoft.com/office/drawing/2014/main" id="{72D8895C-E410-0129-C441-1DEE17854BD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43312" y="-60155"/>
            <a:ext cx="2068763" cy="1377608"/>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96" r:id="rId3"/>
    <p:sldLayoutId id="2147484177" r:id="rId4"/>
    <p:sldLayoutId id="2147484116" r:id="rId5"/>
    <p:sldLayoutId id="2147484146" r:id="rId6"/>
    <p:sldLayoutId id="2147484178" r:id="rId7"/>
    <p:sldLayoutId id="2147484182" r:id="rId8"/>
  </p:sldLayoutIdLst>
  <p:hf hdr="0" ftr="0" dt="0"/>
  <p:txStyles>
    <p:titleStyle>
      <a:lvl1pPr algn="l" defTabSz="914318" rtl="0" eaLnBrk="1" latinLnBrk="0" hangingPunct="1">
        <a:lnSpc>
          <a:spcPct val="80000"/>
        </a:lnSpc>
        <a:spcBef>
          <a:spcPct val="0"/>
        </a:spcBef>
        <a:buNone/>
        <a:defRPr sz="3600" b="1" i="0" kern="1200" spc="-100" baseline="0">
          <a:solidFill>
            <a:schemeClr val="tx1"/>
          </a:solidFill>
          <a:latin typeface="+mj-lt"/>
          <a:ea typeface="Roboto" panose="02000000000000000000" pitchFamily="2" charset="0"/>
          <a:cs typeface="Roboto" panose="02000000000000000000" pitchFamily="2"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mn-lt"/>
          <a:ea typeface="Roboto Light" panose="02000000000000000000" pitchFamily="2" charset="0"/>
          <a:cs typeface="+mn-cs"/>
        </a:defRPr>
      </a:lvl1pPr>
      <a:lvl2pPr marL="0" indent="0" algn="l" defTabSz="914318" rtl="0" eaLnBrk="1" latinLnBrk="0" hangingPunct="1">
        <a:lnSpc>
          <a:spcPct val="150000"/>
        </a:lnSpc>
        <a:spcBef>
          <a:spcPts val="499"/>
        </a:spcBef>
        <a:buFont typeface="Arial" panose="020B0604020202020204" pitchFamily="34" charset="0"/>
        <a:buNone/>
        <a:defRPr sz="1800" b="0" i="0" kern="1200">
          <a:solidFill>
            <a:schemeClr val="tx1"/>
          </a:solidFill>
          <a:latin typeface="+mn-lt"/>
          <a:ea typeface="Roboto Light" panose="02000000000000000000" pitchFamily="2" charset="0"/>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mn-lt"/>
          <a:ea typeface="Roboto Light" panose="02000000000000000000" pitchFamily="2" charset="0"/>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mn-lt"/>
          <a:ea typeface="Roboto Light" panose="02000000000000000000" pitchFamily="2" charset="0"/>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mn-lt"/>
          <a:ea typeface="Roboto Light" panose="02000000000000000000" pitchFamily="2"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userDrawn="1">
          <p15:clr>
            <a:srgbClr val="F26B43"/>
          </p15:clr>
        </p15:guide>
        <p15:guide id="27" orient="horz" pos="3952" userDrawn="1">
          <p15:clr>
            <a:srgbClr val="F26B43"/>
          </p15:clr>
        </p15:guide>
        <p15:guide id="28" pos="642" userDrawn="1">
          <p15:clr>
            <a:srgbClr val="F26B43"/>
          </p15:clr>
        </p15:guide>
        <p15:guide id="29" pos="7038" userDrawn="1">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userDrawn="1">
          <p15:clr>
            <a:srgbClr val="F26B43"/>
          </p15:clr>
        </p15:guide>
        <p15:guide id="51" orient="horz" pos="709" userDrawn="1">
          <p15:clr>
            <a:srgbClr val="F26B43"/>
          </p15:clr>
        </p15:guide>
        <p15:guide id="52" pos="19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14" name="Rectangle 13"/>
          <p:cNvSpPr/>
          <p:nvPr userDrawn="1"/>
        </p:nvSpPr>
        <p:spPr>
          <a:xfrm>
            <a:off x="11188147"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4"/>
          <p:cNvSpPr txBox="1">
            <a:spLocks/>
          </p:cNvSpPr>
          <p:nvPr userDrawn="1"/>
        </p:nvSpPr>
        <p:spPr>
          <a:xfrm>
            <a:off x="11188147"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pic>
        <p:nvPicPr>
          <p:cNvPr id="5" name="Picture 4" descr="Logo&#10;&#10;Description automatically generated">
            <a:extLst>
              <a:ext uri="{FF2B5EF4-FFF2-40B4-BE49-F238E27FC236}">
                <a16:creationId xmlns:a16="http://schemas.microsoft.com/office/drawing/2014/main" id="{96DBDC89-994C-8F4E-A00D-95662159F66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12640" y="237068"/>
            <a:ext cx="1737761" cy="926806"/>
          </a:xfrm>
          <a:prstGeom prst="rect">
            <a:avLst/>
          </a:prstGeom>
        </p:spPr>
      </p:pic>
    </p:spTree>
    <p:extLst>
      <p:ext uri="{BB962C8B-B14F-4D97-AF65-F5344CB8AC3E}">
        <p14:creationId xmlns:p14="http://schemas.microsoft.com/office/powerpoint/2010/main" val="1744843640"/>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Lst>
  <p:hf hdr="0" ftr="0" dt="0"/>
  <p:txStyles>
    <p:titleStyle>
      <a:lvl1pPr algn="l" defTabSz="914318" rtl="0" eaLnBrk="1" latinLnBrk="0" hangingPunct="1">
        <a:lnSpc>
          <a:spcPct val="80000"/>
        </a:lnSpc>
        <a:spcBef>
          <a:spcPct val="0"/>
        </a:spcBef>
        <a:buNone/>
        <a:defRPr sz="3600" b="1" i="0" kern="1200" spc="-100" baseline="0">
          <a:solidFill>
            <a:schemeClr val="tx1"/>
          </a:solidFill>
          <a:latin typeface="+mj-lt"/>
          <a:ea typeface="Roboto" panose="02000000000000000000" pitchFamily="2" charset="0"/>
          <a:cs typeface="Roboto" panose="02000000000000000000" pitchFamily="2"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mn-lt"/>
          <a:ea typeface="Roboto Light" panose="02000000000000000000" pitchFamily="2" charset="0"/>
          <a:cs typeface="+mn-cs"/>
        </a:defRPr>
      </a:lvl1pPr>
      <a:lvl2pPr marL="0" indent="0" algn="l" defTabSz="914318" rtl="0" eaLnBrk="1" latinLnBrk="0" hangingPunct="1">
        <a:lnSpc>
          <a:spcPct val="150000"/>
        </a:lnSpc>
        <a:spcBef>
          <a:spcPts val="499"/>
        </a:spcBef>
        <a:buFont typeface="Arial" panose="020B0604020202020204" pitchFamily="34" charset="0"/>
        <a:buNone/>
        <a:defRPr sz="1800" b="0" i="0" kern="1200">
          <a:solidFill>
            <a:schemeClr val="tx1"/>
          </a:solidFill>
          <a:latin typeface="+mn-lt"/>
          <a:ea typeface="Roboto Light" panose="02000000000000000000" pitchFamily="2" charset="0"/>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mn-lt"/>
          <a:ea typeface="Roboto Light" panose="02000000000000000000" pitchFamily="2" charset="0"/>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mn-lt"/>
          <a:ea typeface="Roboto Light" panose="02000000000000000000" pitchFamily="2" charset="0"/>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mn-lt"/>
          <a:ea typeface="Roboto Light" panose="02000000000000000000" pitchFamily="2" charset="0"/>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14" name="Rectangle 13"/>
          <p:cNvSpPr/>
          <p:nvPr userDrawn="1"/>
        </p:nvSpPr>
        <p:spPr>
          <a:xfrm>
            <a:off x="11181521"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4"/>
          <p:cNvSpPr txBox="1">
            <a:spLocks/>
          </p:cNvSpPr>
          <p:nvPr userDrawn="1"/>
        </p:nvSpPr>
        <p:spPr>
          <a:xfrm>
            <a:off x="11181521"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130058543"/>
      </p:ext>
    </p:extLst>
  </p:cSld>
  <p:clrMap bg1="lt1" tx1="dk1" bg2="lt2" tx2="dk2" accent1="accent1" accent2="accent2" accent3="accent3" accent4="accent4" accent5="accent5" accent6="accent6" hlink="hlink" folHlink="folHlink"/>
  <p:sldLayoutIdLst>
    <p:sldLayoutId id="2147484199" r:id="rId1"/>
  </p:sldLayoutIdLst>
  <p:hf hdr="0" ftr="0" dt="0"/>
  <p:txStyles>
    <p:titleStyle>
      <a:lvl1pPr algn="l" defTabSz="914318" rtl="0" eaLnBrk="1" latinLnBrk="0" hangingPunct="1">
        <a:lnSpc>
          <a:spcPct val="80000"/>
        </a:lnSpc>
        <a:spcBef>
          <a:spcPct val="0"/>
        </a:spcBef>
        <a:buNone/>
        <a:defRPr sz="3600" b="1" i="0" kern="1200" spc="-151" baseline="0">
          <a:solidFill>
            <a:schemeClr val="tx1"/>
          </a:solidFill>
          <a:latin typeface="+mj-lt"/>
          <a:ea typeface="Roboto" panose="02000000000000000000" pitchFamily="2" charset="0"/>
          <a:cs typeface="Roboto" panose="02000000000000000000" pitchFamily="2"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44A7E-87B6-164A-99AE-344A51871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1B1B7F-3D9F-DEBC-0F50-DAFFEF6D4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740183-3829-4B22-A355-CC9524CC1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8D83B-836A-CB4E-B9B7-EB025C0911B7}" type="datetimeFigureOut">
              <a:rPr lang="en-US" smtClean="0"/>
              <a:t>3/3/24</a:t>
            </a:fld>
            <a:endParaRPr lang="en-US"/>
          </a:p>
        </p:txBody>
      </p:sp>
      <p:sp>
        <p:nvSpPr>
          <p:cNvPr id="5" name="Footer Placeholder 4">
            <a:extLst>
              <a:ext uri="{FF2B5EF4-FFF2-40B4-BE49-F238E27FC236}">
                <a16:creationId xmlns:a16="http://schemas.microsoft.com/office/drawing/2014/main" id="{7C089C4E-0E06-77B9-0A89-07A6EBD83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CDD79A-CF0B-9056-17B3-61C2F4DBD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6F3C4-1204-B14B-AD64-12BDA6824B51}" type="slidenum">
              <a:rPr lang="en-US" smtClean="0"/>
              <a:t>‹#›</a:t>
            </a:fld>
            <a:endParaRPr lang="en-US"/>
          </a:p>
        </p:txBody>
      </p:sp>
      <p:sp>
        <p:nvSpPr>
          <p:cNvPr id="7" name="Rectangle 6">
            <a:extLst>
              <a:ext uri="{FF2B5EF4-FFF2-40B4-BE49-F238E27FC236}">
                <a16:creationId xmlns:a16="http://schemas.microsoft.com/office/drawing/2014/main" id="{B72A70E2-108B-0A25-8E92-7A9B691A5A16}"/>
              </a:ext>
            </a:extLst>
          </p:cNvPr>
          <p:cNvSpPr/>
          <p:nvPr userDrawn="1"/>
        </p:nvSpPr>
        <p:spPr>
          <a:xfrm>
            <a:off x="11188147" y="6291470"/>
            <a:ext cx="1003853" cy="5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4">
            <a:extLst>
              <a:ext uri="{FF2B5EF4-FFF2-40B4-BE49-F238E27FC236}">
                <a16:creationId xmlns:a16="http://schemas.microsoft.com/office/drawing/2014/main" id="{7A00F843-1BFA-A3A3-E487-F3B38843DC9F}"/>
              </a:ext>
            </a:extLst>
          </p:cNvPr>
          <p:cNvSpPr txBox="1">
            <a:spLocks/>
          </p:cNvSpPr>
          <p:nvPr userDrawn="1"/>
        </p:nvSpPr>
        <p:spPr>
          <a:xfrm>
            <a:off x="11188147"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pic>
        <p:nvPicPr>
          <p:cNvPr id="9" name="Picture 8" descr="A black background with blue text&#10;&#10;Description automatically generated">
            <a:extLst>
              <a:ext uri="{FF2B5EF4-FFF2-40B4-BE49-F238E27FC236}">
                <a16:creationId xmlns:a16="http://schemas.microsoft.com/office/drawing/2014/main" id="{80C6E474-8247-AA8A-824A-C538123B13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43312" y="-60155"/>
            <a:ext cx="2068763" cy="1377608"/>
          </a:xfrm>
          <a:prstGeom prst="rect">
            <a:avLst/>
          </a:prstGeom>
        </p:spPr>
      </p:pic>
    </p:spTree>
    <p:extLst>
      <p:ext uri="{BB962C8B-B14F-4D97-AF65-F5344CB8AC3E}">
        <p14:creationId xmlns:p14="http://schemas.microsoft.com/office/powerpoint/2010/main" val="685342623"/>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952" userDrawn="1">
          <p15:clr>
            <a:srgbClr val="F26B43"/>
          </p15:clr>
        </p15:guide>
        <p15:guide id="3" pos="642" userDrawn="1">
          <p15:clr>
            <a:srgbClr val="F26B43"/>
          </p15:clr>
        </p15:guide>
        <p15:guide id="4" pos="7038" userDrawn="1">
          <p15:clr>
            <a:srgbClr val="F26B43"/>
          </p15:clr>
        </p15:guide>
        <p15:guide id="5" pos="1277" userDrawn="1">
          <p15:clr>
            <a:srgbClr val="F26B43"/>
          </p15:clr>
        </p15:guide>
        <p15:guide id="6" orient="horz" pos="709" userDrawn="1">
          <p15:clr>
            <a:srgbClr val="F26B43"/>
          </p15:clr>
        </p15:guide>
        <p15:guide id="7" pos="1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0"/>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Model Law on </a:t>
            </a:r>
            <a:br>
              <a:rPr lang="en-US" sz="8800" b="1" dirty="0">
                <a:solidFill>
                  <a:srgbClr val="FFFFFF"/>
                </a:solidFill>
              </a:rPr>
            </a:br>
            <a:r>
              <a:rPr lang="en-US" sz="8800" b="1" dirty="0">
                <a:solidFill>
                  <a:srgbClr val="FFFFFF"/>
                </a:solidFill>
              </a:rPr>
              <a:t>Virtual Assets</a:t>
            </a:r>
          </a:p>
        </p:txBody>
      </p:sp>
      <p:sp>
        <p:nvSpPr>
          <p:cNvPr id="21" name="Title 1">
            <a:extLst>
              <a:ext uri="{FF2B5EF4-FFF2-40B4-BE49-F238E27FC236}">
                <a16:creationId xmlns:a16="http://schemas.microsoft.com/office/drawing/2014/main" id="{929AFD19-11F8-4768-9AB2-67DDACC0EF81}"/>
              </a:ext>
            </a:extLst>
          </p:cNvPr>
          <p:cNvSpPr txBox="1">
            <a:spLocks/>
          </p:cNvSpPr>
          <p:nvPr/>
        </p:nvSpPr>
        <p:spPr>
          <a:xfrm>
            <a:off x="1257168" y="4498200"/>
            <a:ext cx="3073737" cy="535066"/>
          </a:xfrm>
          <a:prstGeom prst="rect">
            <a:avLst/>
          </a:prstGeom>
        </p:spPr>
        <p:txBody>
          <a:bodyPr lIns="0" tIns="0" rIns="0" bIns="0"/>
          <a:lstStyle>
            <a:lvl1pPr algn="l" defTabSz="914400" rtl="0" eaLnBrk="1" latinLnBrk="0" hangingPunct="1">
              <a:lnSpc>
                <a:spcPct val="75000"/>
              </a:lnSpc>
              <a:spcBef>
                <a:spcPct val="0"/>
              </a:spcBef>
              <a:buNone/>
              <a:defRPr sz="4800" b="1" i="0" kern="1200" spc="600">
                <a:solidFill>
                  <a:schemeClr val="tx1"/>
                </a:solidFill>
                <a:latin typeface="Bebas Neue" charset="0"/>
                <a:ea typeface="Bebas Neue" charset="0"/>
                <a:cs typeface="Bebas Neue" charset="0"/>
              </a:defRPr>
            </a:lvl1pPr>
          </a:lstStyle>
          <a:p>
            <a:pPr>
              <a:lnSpc>
                <a:spcPct val="100000"/>
              </a:lnSpc>
            </a:pPr>
            <a:r>
              <a:rPr lang="en-US" sz="1600" spc="0" dirty="0">
                <a:solidFill>
                  <a:schemeClr val="accent5">
                    <a:lumMod val="75000"/>
                  </a:schemeClr>
                </a:solidFill>
                <a:latin typeface="+mn-lt"/>
                <a:ea typeface="Roboto Light" charset="0"/>
                <a:cs typeface="Roboto Light" charset="0"/>
              </a:rPr>
              <a:t>Law Ministers’ Meeting </a:t>
            </a:r>
          </a:p>
          <a:p>
            <a:pPr>
              <a:lnSpc>
                <a:spcPct val="100000"/>
              </a:lnSpc>
            </a:pPr>
            <a:r>
              <a:rPr lang="en-US" sz="1600" spc="0" dirty="0">
                <a:solidFill>
                  <a:schemeClr val="accent5">
                    <a:lumMod val="75000"/>
                  </a:schemeClr>
                </a:solidFill>
                <a:latin typeface="+mn-lt"/>
                <a:ea typeface="Roboto Light" charset="0"/>
                <a:cs typeface="Roboto Light" charset="0"/>
              </a:rPr>
              <a:t>March 2024</a:t>
            </a:r>
          </a:p>
          <a:p>
            <a:endParaRPr lang="en-US" sz="1400" b="0" spc="0" dirty="0">
              <a:solidFill>
                <a:srgbClr val="FFFFFF"/>
              </a:solidFill>
              <a:latin typeface="+mn-lt"/>
              <a:ea typeface="Roboto Light" charset="0"/>
              <a:cs typeface="Roboto Light" charset="0"/>
            </a:endParaRPr>
          </a:p>
        </p:txBody>
      </p:sp>
      <p:sp>
        <p:nvSpPr>
          <p:cNvPr id="6" name="Title 1">
            <a:extLst>
              <a:ext uri="{FF2B5EF4-FFF2-40B4-BE49-F238E27FC236}">
                <a16:creationId xmlns:a16="http://schemas.microsoft.com/office/drawing/2014/main" id="{6B0F5FB6-CD84-6B49-8C42-FF47FC96222D}"/>
              </a:ext>
            </a:extLst>
          </p:cNvPr>
          <p:cNvSpPr txBox="1">
            <a:spLocks/>
          </p:cNvSpPr>
          <p:nvPr/>
        </p:nvSpPr>
        <p:spPr>
          <a:xfrm>
            <a:off x="1257168" y="3663434"/>
            <a:ext cx="12537025" cy="1006681"/>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b="0" i="0" kern="1200" spc="-151" baseline="0">
                <a:solidFill>
                  <a:schemeClr val="tx1"/>
                </a:solidFill>
                <a:latin typeface="Roboto Light" panose="02000000000000000000" pitchFamily="2" charset="0"/>
                <a:ea typeface="Roboto Light" panose="02000000000000000000" pitchFamily="2" charset="0"/>
                <a:cs typeface="Roboto" panose="02000000000000000000" pitchFamily="2" charset="0"/>
              </a:defRPr>
            </a:lvl1pPr>
          </a:lstStyle>
          <a:p>
            <a:pPr>
              <a:lnSpc>
                <a:spcPct val="90000"/>
              </a:lnSpc>
            </a:pPr>
            <a:r>
              <a:rPr lang="en-US" sz="2800" i="1" dirty="0">
                <a:solidFill>
                  <a:schemeClr val="bg1"/>
                </a:solidFill>
                <a:latin typeface="Roboto Light"/>
                <a:ea typeface="Roboto Light"/>
                <a:cs typeface="Roboto"/>
              </a:rPr>
              <a:t>Presentation for the Commonwealth of Nations</a:t>
            </a:r>
            <a:endParaRPr lang="en-US" sz="2800" i="1" dirty="0">
              <a:solidFill>
                <a:schemeClr val="bg1"/>
              </a:solidFill>
            </a:endParaRPr>
          </a:p>
          <a:p>
            <a:pPr>
              <a:lnSpc>
                <a:spcPct val="90000"/>
              </a:lnSpc>
            </a:pPr>
            <a:endParaRPr lang="en-US" sz="2800" i="1" dirty="0">
              <a:solidFill>
                <a:schemeClr val="bg1"/>
              </a:solidFill>
            </a:endParaRPr>
          </a:p>
        </p:txBody>
      </p:sp>
    </p:spTree>
    <p:extLst>
      <p:ext uri="{BB962C8B-B14F-4D97-AF65-F5344CB8AC3E}">
        <p14:creationId xmlns:p14="http://schemas.microsoft.com/office/powerpoint/2010/main" val="415323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III OF THE LAW :</a:t>
            </a:r>
            <a:br>
              <a:rPr lang="en-US" sz="8800" b="1" dirty="0">
                <a:solidFill>
                  <a:srgbClr val="FFFFFF"/>
                </a:solidFill>
              </a:rPr>
            </a:br>
            <a:r>
              <a:rPr lang="en-US" sz="3300" b="1" dirty="0">
                <a:solidFill>
                  <a:srgbClr val="FFFFFF"/>
                </a:solidFill>
              </a:rPr>
              <a:t>LICENSING OR REGISTRATION</a:t>
            </a:r>
          </a:p>
        </p:txBody>
      </p:sp>
    </p:spTree>
    <p:extLst>
      <p:ext uri="{BB962C8B-B14F-4D97-AF65-F5344CB8AC3E}">
        <p14:creationId xmlns:p14="http://schemas.microsoft.com/office/powerpoint/2010/main" val="115418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a:bodyPr>
          <a:lstStyle/>
          <a:p>
            <a:pPr algn="just"/>
            <a:r>
              <a:rPr lang="en-GB"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The definition of a VASP at present includes the activities set out at above from (a) to (e). While (a), (b) and (c) may be provided by Virtual Assets broker-dealers and exchanges, (d) may be provided by Virtual Assets custodians, and (e) may allow an Issuer of Virtual Asset Offerings to offer their Virtual Assets for sale for the first time.</a:t>
            </a:r>
            <a:endParaRPr lang="en-IN" sz="1800" b="0" dirty="0">
              <a:solidFill>
                <a:srgbClr val="181717"/>
              </a:solidFill>
              <a:effectLst/>
              <a:latin typeface="Calibri" panose="020F0502020204030204" pitchFamily="34" charset="0"/>
              <a:ea typeface="Calibri" panose="020F0502020204030204" pitchFamily="34" charset="0"/>
            </a:endParaRPr>
          </a:p>
          <a:p>
            <a:pPr algn="just"/>
            <a:r>
              <a:rPr lang="en-GB"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As the ecosystem evolves, Commonwealth member countries may seek to also regulate other activities related to Virtual Assets, such as Virtual Assets collective investment funds, decentralised finance platforms, among others. Section </a:t>
            </a:r>
            <a:r>
              <a:rPr lang="en-US"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8</a:t>
            </a:r>
            <a:r>
              <a:rPr lang="en-GB"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(1)(f) above provides an enabling framework for this. Notably, this residual provision is not included in the definition of a VASP in the definitions. </a:t>
            </a:r>
            <a:endParaRPr lang="en-IN" sz="1800" b="0" dirty="0">
              <a:solidFill>
                <a:srgbClr val="181717"/>
              </a:solidFill>
              <a:effectLst/>
              <a:latin typeface="Calibri" panose="020F0502020204030204" pitchFamily="34" charset="0"/>
              <a:ea typeface="Calibri" panose="020F0502020204030204" pitchFamily="34" charset="0"/>
            </a:endParaRPr>
          </a:p>
          <a:p>
            <a:r>
              <a:rPr lang="en-GB" sz="1800" b="0" kern="100" dirty="0">
                <a:solidFill>
                  <a:srgbClr val="181717"/>
                </a:solidFill>
                <a:effectLst/>
                <a:latin typeface="Calibri" panose="020F0502020204030204" pitchFamily="34" charset="0"/>
                <a:ea typeface="Calibri" panose="020F0502020204030204" pitchFamily="34" charset="0"/>
              </a:rPr>
              <a:t>Further, Commonwealth member countries may by way of delegated legislation explain the scope of activities undertaken under each of the above. They may also specify additional obligations for each of the activities above, beyond those envisaged under Section 1</a:t>
            </a:r>
            <a:r>
              <a:rPr lang="en-US" sz="1800" b="0" kern="100" dirty="0">
                <a:solidFill>
                  <a:srgbClr val="181717"/>
                </a:solidFill>
                <a:effectLst/>
                <a:latin typeface="Calibri" panose="020F0502020204030204" pitchFamily="34" charset="0"/>
                <a:ea typeface="Calibri" panose="020F0502020204030204" pitchFamily="34" charset="0"/>
              </a:rPr>
              <a:t>6</a:t>
            </a:r>
            <a:r>
              <a:rPr lang="en-GB" sz="1800" b="0" kern="100" dirty="0">
                <a:solidFill>
                  <a:srgbClr val="181717"/>
                </a:solidFill>
                <a:effectLst/>
                <a:latin typeface="Calibri" panose="020F0502020204030204" pitchFamily="34" charset="0"/>
                <a:ea typeface="Calibri" panose="020F0502020204030204" pitchFamily="34" charset="0"/>
              </a:rPr>
              <a:t> below, which is applicable to each VASP.</a:t>
            </a:r>
            <a:r>
              <a:rPr lang="en-IN" sz="1800" b="0" dirty="0">
                <a:effectLst/>
              </a:rPr>
              <a:t> </a:t>
            </a:r>
            <a:endParaRPr lang="en-CA" sz="1800" b="0" dirty="0"/>
          </a:p>
        </p:txBody>
      </p:sp>
      <p:sp>
        <p:nvSpPr>
          <p:cNvPr id="6" name="Rectangle 5">
            <a:extLst>
              <a:ext uri="{FF2B5EF4-FFF2-40B4-BE49-F238E27FC236}">
                <a16:creationId xmlns:a16="http://schemas.microsoft.com/office/drawing/2014/main" id="{7790C311-A436-77CD-BCD6-D97FC5284DB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LICENSING / REGISTRATION OF VASPs</a:t>
            </a:r>
          </a:p>
        </p:txBody>
      </p:sp>
    </p:spTree>
    <p:extLst>
      <p:ext uri="{BB962C8B-B14F-4D97-AF65-F5344CB8AC3E}">
        <p14:creationId xmlns:p14="http://schemas.microsoft.com/office/powerpoint/2010/main" val="256533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a:bodyPr>
          <a:lstStyle/>
          <a:p>
            <a:pPr marR="252730" algn="just" fontAlgn="base">
              <a:buClr>
                <a:srgbClr val="000000"/>
              </a:buClr>
              <a:buSzPts val="1100"/>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 VASP licence issued by the Regulatory Authority shall be in the form specified by the Regulatory Authority and state the following:</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2" algn="just" fontAlgn="base">
              <a:buClr>
                <a:srgbClr val="000000"/>
              </a:buClr>
              <a:buSzPts val="1100"/>
              <a:buFont typeface="Wingdings" pitchFamily="2" charset="2"/>
              <a:buChar char="Ø"/>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name and address of the VASP; </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2" algn="just" fontAlgn="base">
              <a:buClr>
                <a:srgbClr val="000000"/>
              </a:buClr>
              <a:buSzPts val="1100"/>
              <a:buFont typeface="Wingdings" pitchFamily="2" charset="2"/>
              <a:buChar char="Ø"/>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fact that the VASP licence has been issued;</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2" algn="just" fontAlgn="base">
              <a:buClr>
                <a:srgbClr val="000000"/>
              </a:buClr>
              <a:buSzPts val="1100"/>
              <a:buFont typeface="Wingdings" pitchFamily="2" charset="2"/>
              <a:buChar char="Ø"/>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services that may be provided by way of the licence; </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2" algn="just" fontAlgn="base">
              <a:buClr>
                <a:srgbClr val="000000"/>
              </a:buClr>
              <a:buSzPts val="1100"/>
              <a:buFont typeface="Wingdings" pitchFamily="2" charset="2"/>
              <a:buChar char="Ø"/>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licence number; and </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lvl="2" algn="just" fontAlgn="base">
              <a:buClr>
                <a:srgbClr val="000000"/>
              </a:buClr>
              <a:buSzPts val="1100"/>
              <a:buFont typeface="Wingdings" pitchFamily="2" charset="2"/>
              <a:buChar char="Ø"/>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time period for which the licence is valid.</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lgn="just" fontAlgn="base">
              <a:buClr>
                <a:srgbClr val="000000"/>
              </a:buClr>
              <a:buSzPts val="1100"/>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 VASP shall prominently display its licence on or at all places where it provides its services as a VASP, including physical business premises and online. </a:t>
            </a:r>
            <a:endPar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5">
            <a:extLst>
              <a:ext uri="{FF2B5EF4-FFF2-40B4-BE49-F238E27FC236}">
                <a16:creationId xmlns:a16="http://schemas.microsoft.com/office/drawing/2014/main" id="{2DD60F3E-68CA-EE22-24F0-93B8C3DD3516}"/>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LICENSING / REGISTRATION OF VASPs</a:t>
            </a:r>
          </a:p>
        </p:txBody>
      </p:sp>
    </p:spTree>
    <p:extLst>
      <p:ext uri="{BB962C8B-B14F-4D97-AF65-F5344CB8AC3E}">
        <p14:creationId xmlns:p14="http://schemas.microsoft.com/office/powerpoint/2010/main" val="381463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IV OF THE LAW :</a:t>
            </a:r>
            <a:br>
              <a:rPr lang="en-US" sz="8800" b="1" dirty="0">
                <a:solidFill>
                  <a:srgbClr val="FFFFFF"/>
                </a:solidFill>
              </a:rPr>
            </a:br>
            <a:r>
              <a:rPr lang="en-US" sz="3300" b="1" dirty="0">
                <a:solidFill>
                  <a:srgbClr val="FFFFFF"/>
                </a:solidFill>
              </a:rPr>
              <a:t>PREVENTION OF ML/TF</a:t>
            </a:r>
          </a:p>
        </p:txBody>
      </p:sp>
    </p:spTree>
    <p:extLst>
      <p:ext uri="{BB962C8B-B14F-4D97-AF65-F5344CB8AC3E}">
        <p14:creationId xmlns:p14="http://schemas.microsoft.com/office/powerpoint/2010/main" val="354023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5;p2">
            <a:extLst>
              <a:ext uri="{FF2B5EF4-FFF2-40B4-BE49-F238E27FC236}">
                <a16:creationId xmlns:a16="http://schemas.microsoft.com/office/drawing/2014/main" id="{5432D6A0-66E5-00A5-9FAD-A94C1BFF56E4}"/>
              </a:ext>
            </a:extLst>
          </p:cNvPr>
          <p:cNvSpPr/>
          <p:nvPr/>
        </p:nvSpPr>
        <p:spPr>
          <a:xfrm>
            <a:off x="4719952" y="3060355"/>
            <a:ext cx="2331715" cy="963521"/>
          </a:xfrm>
          <a:custGeom>
            <a:avLst/>
            <a:gdLst/>
            <a:ahLst/>
            <a:cxnLst/>
            <a:rect l="l" t="t" r="r" b="b"/>
            <a:pathLst>
              <a:path w="2891653" h="1683352" extrusionOk="0">
                <a:moveTo>
                  <a:pt x="0" y="841676"/>
                </a:moveTo>
                <a:cubicBezTo>
                  <a:pt x="0" y="376831"/>
                  <a:pt x="647319" y="0"/>
                  <a:pt x="1445827" y="0"/>
                </a:cubicBezTo>
                <a:cubicBezTo>
                  <a:pt x="2244335" y="0"/>
                  <a:pt x="2891654" y="376831"/>
                  <a:pt x="2891654" y="841676"/>
                </a:cubicBezTo>
                <a:cubicBezTo>
                  <a:pt x="2891654" y="1306521"/>
                  <a:pt x="2244335" y="1683352"/>
                  <a:pt x="1445827" y="1683352"/>
                </a:cubicBezTo>
                <a:cubicBezTo>
                  <a:pt x="647319" y="1683352"/>
                  <a:pt x="0" y="1306521"/>
                  <a:pt x="0" y="841676"/>
                </a:cubicBezTo>
                <a:close/>
              </a:path>
            </a:pathLst>
          </a:custGeom>
          <a:noFill/>
          <a:ln w="28575" cap="flat" cmpd="sng">
            <a:solidFill>
              <a:srgbClr val="09099B"/>
            </a:solidFill>
            <a:prstDash val="solid"/>
            <a:round/>
            <a:headEnd type="none" w="sm" len="sm"/>
            <a:tailEnd type="none" w="sm" len="sm"/>
          </a:ln>
        </p:spPr>
        <p:txBody>
          <a:bodyPr spcFirstLastPara="1" wrap="square" lIns="438075" tIns="261125" rIns="438075" bIns="26112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Relevant FATF AML/CFT Requirements</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Google Shape;66;p2">
            <a:extLst>
              <a:ext uri="{FF2B5EF4-FFF2-40B4-BE49-F238E27FC236}">
                <a16:creationId xmlns:a16="http://schemas.microsoft.com/office/drawing/2014/main" id="{35791CAE-825A-15B7-FE6D-AEA72364DA22}"/>
              </a:ext>
            </a:extLst>
          </p:cNvPr>
          <p:cNvSpPr/>
          <p:nvPr/>
        </p:nvSpPr>
        <p:spPr>
          <a:xfrm>
            <a:off x="2769721" y="2287950"/>
            <a:ext cx="1798483" cy="447010"/>
          </a:xfrm>
          <a:prstGeom prst="rect">
            <a:avLst/>
          </a:prstGeom>
          <a:noFill/>
          <a:ln w="28575" cap="flat" cmpd="sng">
            <a:solidFill>
              <a:srgbClr val="09099B"/>
            </a:solidFill>
            <a:prstDash val="solid"/>
            <a:round/>
            <a:headEnd type="none" w="sm" len="sm"/>
            <a:tailEnd type="none" w="sm" len="sm"/>
          </a:ln>
        </p:spPr>
        <p:txBody>
          <a:bodyPr spcFirstLastPara="1" wrap="square" lIns="62275" tIns="62275" rIns="62275" bIns="622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Keep Records (R11)</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Google Shape;67;p2">
            <a:extLst>
              <a:ext uri="{FF2B5EF4-FFF2-40B4-BE49-F238E27FC236}">
                <a16:creationId xmlns:a16="http://schemas.microsoft.com/office/drawing/2014/main" id="{EC2E09A2-8BC4-5772-99ED-8996A6C7C079}"/>
              </a:ext>
            </a:extLst>
          </p:cNvPr>
          <p:cNvSpPr/>
          <p:nvPr/>
        </p:nvSpPr>
        <p:spPr>
          <a:xfrm>
            <a:off x="2679700" y="4143123"/>
            <a:ext cx="1878261" cy="519193"/>
          </a:xfrm>
          <a:prstGeom prst="rect">
            <a:avLst/>
          </a:prstGeom>
          <a:noFill/>
          <a:ln w="28575" cap="flat" cmpd="sng">
            <a:solidFill>
              <a:srgbClr val="09099B"/>
            </a:solidFill>
            <a:prstDash val="solid"/>
            <a:round/>
            <a:headEnd type="none" w="sm" len="sm"/>
            <a:tailEnd type="none" w="sm" len="sm"/>
          </a:ln>
        </p:spPr>
        <p:txBody>
          <a:bodyPr spcFirstLastPara="1" wrap="square" lIns="52325" tIns="52325" rIns="52325" bIns="5232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UN and National Sanctions for TF/PF (R6/R7) </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Google Shape;68;p2">
            <a:extLst>
              <a:ext uri="{FF2B5EF4-FFF2-40B4-BE49-F238E27FC236}">
                <a16:creationId xmlns:a16="http://schemas.microsoft.com/office/drawing/2014/main" id="{3717B92C-E080-C28E-DA5A-C4B30EA005DD}"/>
              </a:ext>
            </a:extLst>
          </p:cNvPr>
          <p:cNvSpPr/>
          <p:nvPr/>
        </p:nvSpPr>
        <p:spPr>
          <a:xfrm>
            <a:off x="4753518" y="2024238"/>
            <a:ext cx="2241160" cy="552381"/>
          </a:xfrm>
          <a:prstGeom prst="rect">
            <a:avLst/>
          </a:prstGeom>
          <a:noFill/>
          <a:ln w="28575" cap="flat" cmpd="sng">
            <a:solidFill>
              <a:srgbClr val="09099B"/>
            </a:solidFill>
            <a:prstDash val="solid"/>
            <a:round/>
            <a:headEnd type="none" w="sm" len="sm"/>
            <a:tailEnd type="none" w="sm" len="sm"/>
          </a:ln>
        </p:spPr>
        <p:txBody>
          <a:bodyPr spcFirstLastPara="1" wrap="square" lIns="62275" tIns="62275" rIns="62275" bIns="622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Oversight, P&amp;Ps, Internal Controls, training &amp; audit (R18)</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Google Shape;69;p2">
            <a:extLst>
              <a:ext uri="{FF2B5EF4-FFF2-40B4-BE49-F238E27FC236}">
                <a16:creationId xmlns:a16="http://schemas.microsoft.com/office/drawing/2014/main" id="{AA2867C1-BA29-D690-F79F-0FA11DAD1681}"/>
              </a:ext>
            </a:extLst>
          </p:cNvPr>
          <p:cNvSpPr/>
          <p:nvPr/>
        </p:nvSpPr>
        <p:spPr>
          <a:xfrm>
            <a:off x="7517876" y="2866794"/>
            <a:ext cx="1885709" cy="521200"/>
          </a:xfrm>
          <a:prstGeom prst="rect">
            <a:avLst/>
          </a:prstGeom>
          <a:noFill/>
          <a:ln w="28575" cap="flat" cmpd="sng">
            <a:solidFill>
              <a:srgbClr val="09099B"/>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Up-to-date </a:t>
            </a:r>
            <a:b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b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Risk Assessments (R1)</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Google Shape;70;p2">
            <a:extLst>
              <a:ext uri="{FF2B5EF4-FFF2-40B4-BE49-F238E27FC236}">
                <a16:creationId xmlns:a16="http://schemas.microsoft.com/office/drawing/2014/main" id="{701CF0B2-3CF6-D41D-7EF8-77CF04F6A514}"/>
              </a:ext>
            </a:extLst>
          </p:cNvPr>
          <p:cNvSpPr/>
          <p:nvPr/>
        </p:nvSpPr>
        <p:spPr>
          <a:xfrm>
            <a:off x="7478976" y="3527133"/>
            <a:ext cx="1885709" cy="521427"/>
          </a:xfrm>
          <a:prstGeom prst="rect">
            <a:avLst/>
          </a:prstGeom>
          <a:noFill/>
          <a:ln w="28575" cap="flat" cmpd="sng">
            <a:solidFill>
              <a:srgbClr val="09099B"/>
            </a:solidFill>
            <a:prstDash val="solid"/>
            <a:round/>
            <a:headEnd type="none" w="sm" len="sm"/>
            <a:tailEnd type="none" w="sm" len="sm"/>
          </a:ln>
        </p:spPr>
        <p:txBody>
          <a:bodyPr spcFirstLastPara="1" wrap="square" lIns="54650" tIns="54650" rIns="54650" bIns="54650"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Risk-Based Customer Due Diligence (R10)</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Google Shape;71;p2">
            <a:extLst>
              <a:ext uri="{FF2B5EF4-FFF2-40B4-BE49-F238E27FC236}">
                <a16:creationId xmlns:a16="http://schemas.microsoft.com/office/drawing/2014/main" id="{1238EC90-8214-9C9A-1EEF-46E91190AF4D}"/>
              </a:ext>
            </a:extLst>
          </p:cNvPr>
          <p:cNvSpPr/>
          <p:nvPr/>
        </p:nvSpPr>
        <p:spPr>
          <a:xfrm>
            <a:off x="7224361" y="4144836"/>
            <a:ext cx="1862224" cy="534511"/>
          </a:xfrm>
          <a:prstGeom prst="rect">
            <a:avLst/>
          </a:prstGeom>
          <a:noFill/>
          <a:ln w="28575" cap="flat" cmpd="sng">
            <a:solidFill>
              <a:srgbClr val="09099B"/>
            </a:solidFill>
            <a:prstDash val="solid"/>
            <a:round/>
            <a:headEnd type="none" w="sm" len="sm"/>
            <a:tailEnd type="none" w="sm" len="sm"/>
          </a:ln>
        </p:spPr>
        <p:txBody>
          <a:bodyPr spcFirstLastPara="1" wrap="square" lIns="58475" tIns="58475" rIns="58475" bIns="584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Politically Exposed Persons (R12)</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4" name="Google Shape;72;p2">
            <a:extLst>
              <a:ext uri="{FF2B5EF4-FFF2-40B4-BE49-F238E27FC236}">
                <a16:creationId xmlns:a16="http://schemas.microsoft.com/office/drawing/2014/main" id="{B628C4F1-CAF5-3B2A-FC10-266D52C97DF1}"/>
              </a:ext>
            </a:extLst>
          </p:cNvPr>
          <p:cNvSpPr/>
          <p:nvPr/>
        </p:nvSpPr>
        <p:spPr>
          <a:xfrm>
            <a:off x="6259096" y="4788534"/>
            <a:ext cx="1471163" cy="465277"/>
          </a:xfrm>
          <a:prstGeom prst="rect">
            <a:avLst/>
          </a:prstGeom>
          <a:noFill/>
          <a:ln w="28575" cap="flat" cmpd="sng">
            <a:solidFill>
              <a:srgbClr val="09099B"/>
            </a:solidFill>
            <a:prstDash val="solid"/>
            <a:round/>
            <a:headEnd type="none" w="sm" len="sm"/>
            <a:tailEnd type="none" w="sm" len="sm"/>
          </a:ln>
        </p:spPr>
        <p:txBody>
          <a:bodyPr spcFirstLastPara="1" wrap="square" lIns="50625" tIns="50625" rIns="50625" bIns="5062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Reliance on Third Parties (R17)</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5" name="Google Shape;73;p2">
            <a:extLst>
              <a:ext uri="{FF2B5EF4-FFF2-40B4-BE49-F238E27FC236}">
                <a16:creationId xmlns:a16="http://schemas.microsoft.com/office/drawing/2014/main" id="{3B926789-E176-4665-5E09-4A6776759AFD}"/>
              </a:ext>
            </a:extLst>
          </p:cNvPr>
          <p:cNvSpPr/>
          <p:nvPr/>
        </p:nvSpPr>
        <p:spPr>
          <a:xfrm>
            <a:off x="2556413" y="3489918"/>
            <a:ext cx="1682388" cy="519193"/>
          </a:xfrm>
          <a:prstGeom prst="rect">
            <a:avLst/>
          </a:prstGeom>
          <a:noFill/>
          <a:ln w="28575" cap="flat" cmpd="sng">
            <a:solidFill>
              <a:srgbClr val="09099B"/>
            </a:solidFill>
            <a:prstDash val="solid"/>
            <a:round/>
            <a:headEnd type="none" w="sm" len="sm"/>
            <a:tailEnd type="none" w="sm" len="sm"/>
          </a:ln>
        </p:spPr>
        <p:txBody>
          <a:bodyPr spcFirstLastPara="1" wrap="square" lIns="58475" tIns="58475" rIns="58475" bIns="584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Wire Transfer and ‘Travel Rule’ (R16)</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Google Shape;74;p2">
            <a:extLst>
              <a:ext uri="{FF2B5EF4-FFF2-40B4-BE49-F238E27FC236}">
                <a16:creationId xmlns:a16="http://schemas.microsoft.com/office/drawing/2014/main" id="{9292913E-D4AA-253B-9A69-6917DAE1231D}"/>
              </a:ext>
            </a:extLst>
          </p:cNvPr>
          <p:cNvSpPr/>
          <p:nvPr/>
        </p:nvSpPr>
        <p:spPr>
          <a:xfrm>
            <a:off x="2557469" y="2852384"/>
            <a:ext cx="1682388" cy="519193"/>
          </a:xfrm>
          <a:prstGeom prst="rect">
            <a:avLst/>
          </a:prstGeom>
          <a:noFill/>
          <a:ln w="28575" cap="flat" cmpd="sng">
            <a:solidFill>
              <a:srgbClr val="09099B"/>
            </a:solidFill>
            <a:prstDash val="solid"/>
            <a:round/>
            <a:headEnd type="none" w="sm" len="sm"/>
            <a:tailEnd type="none" w="sm" len="sm"/>
          </a:ln>
        </p:spPr>
        <p:txBody>
          <a:bodyPr spcFirstLastPara="1" wrap="square" lIns="58475" tIns="58475" rIns="58475" bIns="584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Suspicious Transaction Reports (R20)</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Google Shape;75;p2">
            <a:extLst>
              <a:ext uri="{FF2B5EF4-FFF2-40B4-BE49-F238E27FC236}">
                <a16:creationId xmlns:a16="http://schemas.microsoft.com/office/drawing/2014/main" id="{6E424753-42AA-AE76-103C-DBC927A372EB}"/>
              </a:ext>
            </a:extLst>
          </p:cNvPr>
          <p:cNvSpPr/>
          <p:nvPr/>
        </p:nvSpPr>
        <p:spPr>
          <a:xfrm>
            <a:off x="3984370" y="4786695"/>
            <a:ext cx="1518427" cy="468956"/>
          </a:xfrm>
          <a:prstGeom prst="rect">
            <a:avLst/>
          </a:prstGeom>
          <a:noFill/>
          <a:ln w="28575" cap="flat" cmpd="sng">
            <a:solidFill>
              <a:srgbClr val="09099B"/>
            </a:solidFill>
            <a:prstDash val="solid"/>
            <a:round/>
            <a:headEnd type="none" w="sm" len="sm"/>
            <a:tailEnd type="none" w="sm" len="sm"/>
          </a:ln>
        </p:spPr>
        <p:txBody>
          <a:bodyPr spcFirstLastPara="1" wrap="square" lIns="50625" tIns="50625" rIns="50625" bIns="5062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Correspondent Relationships (R13)</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Google Shape;76;p2">
            <a:extLst>
              <a:ext uri="{FF2B5EF4-FFF2-40B4-BE49-F238E27FC236}">
                <a16:creationId xmlns:a16="http://schemas.microsoft.com/office/drawing/2014/main" id="{C2D240AD-A265-B80F-51E7-49C7F4F0DDB8}"/>
              </a:ext>
            </a:extLst>
          </p:cNvPr>
          <p:cNvSpPr/>
          <p:nvPr/>
        </p:nvSpPr>
        <p:spPr>
          <a:xfrm>
            <a:off x="7179994" y="2302088"/>
            <a:ext cx="1798483" cy="447010"/>
          </a:xfrm>
          <a:prstGeom prst="rect">
            <a:avLst/>
          </a:prstGeom>
          <a:noFill/>
          <a:ln w="28575" cap="flat" cmpd="sng">
            <a:solidFill>
              <a:srgbClr val="09099B"/>
            </a:solidFill>
            <a:prstDash val="solid"/>
            <a:round/>
            <a:headEnd type="none" w="sm" len="sm"/>
            <a:tailEnd type="none" w="sm" len="sm"/>
          </a:ln>
        </p:spPr>
        <p:txBody>
          <a:bodyPr spcFirstLastPara="1" wrap="square" lIns="62275" tIns="62275" rIns="62275" bIns="622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New Technologies (R15)</a:t>
            </a:r>
            <a:endParaRPr>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19" name="Google Shape;77;p2">
            <a:extLst>
              <a:ext uri="{FF2B5EF4-FFF2-40B4-BE49-F238E27FC236}">
                <a16:creationId xmlns:a16="http://schemas.microsoft.com/office/drawing/2014/main" id="{B4C26BCF-337B-FB53-3A35-EACE52789694}"/>
              </a:ext>
            </a:extLst>
          </p:cNvPr>
          <p:cNvCxnSpPr>
            <a:endCxn id="7" idx="1"/>
          </p:cNvCxnSpPr>
          <p:nvPr/>
        </p:nvCxnSpPr>
        <p:spPr>
          <a:xfrm>
            <a:off x="5885810" y="2588786"/>
            <a:ext cx="0" cy="471600"/>
          </a:xfrm>
          <a:prstGeom prst="straightConnector1">
            <a:avLst/>
          </a:prstGeom>
          <a:noFill/>
          <a:ln w="28575" cap="flat" cmpd="sng">
            <a:solidFill>
              <a:srgbClr val="09099B"/>
            </a:solidFill>
            <a:prstDash val="solid"/>
            <a:round/>
            <a:headEnd type="none" w="sm" len="sm"/>
            <a:tailEnd type="triangle" w="med" len="med"/>
          </a:ln>
        </p:spPr>
      </p:cxnSp>
      <p:cxnSp>
        <p:nvCxnSpPr>
          <p:cNvPr id="20" name="Google Shape;78;p2">
            <a:extLst>
              <a:ext uri="{FF2B5EF4-FFF2-40B4-BE49-F238E27FC236}">
                <a16:creationId xmlns:a16="http://schemas.microsoft.com/office/drawing/2014/main" id="{72BD5BC0-A617-FADB-BC40-D7649366A90F}"/>
              </a:ext>
            </a:extLst>
          </p:cNvPr>
          <p:cNvCxnSpPr>
            <a:cxnSpLocks/>
          </p:cNvCxnSpPr>
          <p:nvPr/>
        </p:nvCxnSpPr>
        <p:spPr>
          <a:xfrm>
            <a:off x="4556342" y="2725678"/>
            <a:ext cx="460545" cy="485845"/>
          </a:xfrm>
          <a:prstGeom prst="straightConnector1">
            <a:avLst/>
          </a:prstGeom>
          <a:noFill/>
          <a:ln w="28575" cap="flat" cmpd="sng">
            <a:solidFill>
              <a:srgbClr val="09099B"/>
            </a:solidFill>
            <a:prstDash val="solid"/>
            <a:round/>
            <a:headEnd type="none" w="sm" len="sm"/>
            <a:tailEnd type="triangle" w="med" len="med"/>
          </a:ln>
        </p:spPr>
      </p:cxnSp>
      <p:cxnSp>
        <p:nvCxnSpPr>
          <p:cNvPr id="21" name="Google Shape;79;p2">
            <a:extLst>
              <a:ext uri="{FF2B5EF4-FFF2-40B4-BE49-F238E27FC236}">
                <a16:creationId xmlns:a16="http://schemas.microsoft.com/office/drawing/2014/main" id="{B91BE464-0F7D-98BE-93AD-DEE90ABC0211}"/>
              </a:ext>
            </a:extLst>
          </p:cNvPr>
          <p:cNvCxnSpPr>
            <a:cxnSpLocks/>
          </p:cNvCxnSpPr>
          <p:nvPr/>
        </p:nvCxnSpPr>
        <p:spPr>
          <a:xfrm flipH="1">
            <a:off x="6729437" y="2739501"/>
            <a:ext cx="450557" cy="434508"/>
          </a:xfrm>
          <a:prstGeom prst="straightConnector1">
            <a:avLst/>
          </a:prstGeom>
          <a:noFill/>
          <a:ln w="28575" cap="flat" cmpd="sng">
            <a:solidFill>
              <a:srgbClr val="09099B"/>
            </a:solidFill>
            <a:prstDash val="solid"/>
            <a:round/>
            <a:headEnd type="none" w="sm" len="sm"/>
            <a:tailEnd type="triangle" w="med" len="med"/>
          </a:ln>
        </p:spPr>
      </p:cxnSp>
      <p:cxnSp>
        <p:nvCxnSpPr>
          <p:cNvPr id="22" name="Google Shape;80;p2">
            <a:extLst>
              <a:ext uri="{FF2B5EF4-FFF2-40B4-BE49-F238E27FC236}">
                <a16:creationId xmlns:a16="http://schemas.microsoft.com/office/drawing/2014/main" id="{3EF2EB33-76B4-BF7C-612F-CBDF3B5927B4}"/>
              </a:ext>
            </a:extLst>
          </p:cNvPr>
          <p:cNvCxnSpPr>
            <a:cxnSpLocks/>
          </p:cNvCxnSpPr>
          <p:nvPr/>
        </p:nvCxnSpPr>
        <p:spPr>
          <a:xfrm>
            <a:off x="4250681" y="3177091"/>
            <a:ext cx="560702" cy="190044"/>
          </a:xfrm>
          <a:prstGeom prst="straightConnector1">
            <a:avLst/>
          </a:prstGeom>
          <a:noFill/>
          <a:ln w="28575" cap="flat" cmpd="sng">
            <a:solidFill>
              <a:srgbClr val="09099B"/>
            </a:solidFill>
            <a:prstDash val="solid"/>
            <a:round/>
            <a:headEnd type="none" w="sm" len="sm"/>
            <a:tailEnd type="triangle" w="med" len="med"/>
          </a:ln>
        </p:spPr>
      </p:cxnSp>
      <p:cxnSp>
        <p:nvCxnSpPr>
          <p:cNvPr id="23" name="Google Shape;81;p2">
            <a:extLst>
              <a:ext uri="{FF2B5EF4-FFF2-40B4-BE49-F238E27FC236}">
                <a16:creationId xmlns:a16="http://schemas.microsoft.com/office/drawing/2014/main" id="{C27CD772-3481-D65E-465C-545A63C59F90}"/>
              </a:ext>
            </a:extLst>
          </p:cNvPr>
          <p:cNvCxnSpPr>
            <a:stCxn id="11" idx="1"/>
          </p:cNvCxnSpPr>
          <p:nvPr/>
        </p:nvCxnSpPr>
        <p:spPr>
          <a:xfrm flipH="1">
            <a:off x="6939176" y="3127394"/>
            <a:ext cx="578700" cy="199200"/>
          </a:xfrm>
          <a:prstGeom prst="straightConnector1">
            <a:avLst/>
          </a:prstGeom>
          <a:noFill/>
          <a:ln w="28575" cap="flat" cmpd="sng">
            <a:solidFill>
              <a:srgbClr val="09099B"/>
            </a:solidFill>
            <a:prstDash val="solid"/>
            <a:round/>
            <a:headEnd type="none" w="sm" len="sm"/>
            <a:tailEnd type="triangle" w="med" len="med"/>
          </a:ln>
        </p:spPr>
      </p:cxnSp>
      <p:cxnSp>
        <p:nvCxnSpPr>
          <p:cNvPr id="24" name="Google Shape;82;p2">
            <a:extLst>
              <a:ext uri="{FF2B5EF4-FFF2-40B4-BE49-F238E27FC236}">
                <a16:creationId xmlns:a16="http://schemas.microsoft.com/office/drawing/2014/main" id="{17FB9C25-D303-F9D4-7E57-68FE7C50ED1B}"/>
              </a:ext>
            </a:extLst>
          </p:cNvPr>
          <p:cNvCxnSpPr>
            <a:stCxn id="15" idx="3"/>
          </p:cNvCxnSpPr>
          <p:nvPr/>
        </p:nvCxnSpPr>
        <p:spPr>
          <a:xfrm rot="10800000" flipH="1">
            <a:off x="4238801" y="3610615"/>
            <a:ext cx="498900" cy="138900"/>
          </a:xfrm>
          <a:prstGeom prst="straightConnector1">
            <a:avLst/>
          </a:prstGeom>
          <a:noFill/>
          <a:ln w="28575" cap="flat" cmpd="sng">
            <a:solidFill>
              <a:srgbClr val="09099B"/>
            </a:solidFill>
            <a:prstDash val="solid"/>
            <a:round/>
            <a:headEnd type="none" w="sm" len="sm"/>
            <a:tailEnd type="triangle" w="med" len="med"/>
          </a:ln>
        </p:spPr>
      </p:cxnSp>
      <p:cxnSp>
        <p:nvCxnSpPr>
          <p:cNvPr id="25" name="Google Shape;83;p2">
            <a:extLst>
              <a:ext uri="{FF2B5EF4-FFF2-40B4-BE49-F238E27FC236}">
                <a16:creationId xmlns:a16="http://schemas.microsoft.com/office/drawing/2014/main" id="{D0E50AB4-0C50-E8E9-5820-B1779B524CF6}"/>
              </a:ext>
            </a:extLst>
          </p:cNvPr>
          <p:cNvCxnSpPr>
            <a:stCxn id="12" idx="1"/>
            <a:endCxn id="7" idx="2"/>
          </p:cNvCxnSpPr>
          <p:nvPr/>
        </p:nvCxnSpPr>
        <p:spPr>
          <a:xfrm flipH="1" flipV="1">
            <a:off x="7051610" y="3542106"/>
            <a:ext cx="427366" cy="245741"/>
          </a:xfrm>
          <a:prstGeom prst="straightConnector1">
            <a:avLst/>
          </a:prstGeom>
          <a:noFill/>
          <a:ln w="28575" cap="flat" cmpd="sng">
            <a:solidFill>
              <a:srgbClr val="09099B"/>
            </a:solidFill>
            <a:prstDash val="solid"/>
            <a:round/>
            <a:headEnd type="none" w="sm" len="sm"/>
            <a:tailEnd type="triangle" w="med" len="med"/>
          </a:ln>
        </p:spPr>
      </p:cxnSp>
      <p:cxnSp>
        <p:nvCxnSpPr>
          <p:cNvPr id="26" name="Google Shape;84;p2">
            <a:extLst>
              <a:ext uri="{FF2B5EF4-FFF2-40B4-BE49-F238E27FC236}">
                <a16:creationId xmlns:a16="http://schemas.microsoft.com/office/drawing/2014/main" id="{96A97EF4-4922-157D-704D-9A36FF2E9085}"/>
              </a:ext>
            </a:extLst>
          </p:cNvPr>
          <p:cNvCxnSpPr>
            <a:stCxn id="13" idx="1"/>
          </p:cNvCxnSpPr>
          <p:nvPr/>
        </p:nvCxnSpPr>
        <p:spPr>
          <a:xfrm rot="10800000">
            <a:off x="6578161" y="3859792"/>
            <a:ext cx="646200" cy="552300"/>
          </a:xfrm>
          <a:prstGeom prst="straightConnector1">
            <a:avLst/>
          </a:prstGeom>
          <a:noFill/>
          <a:ln w="28575" cap="flat" cmpd="sng">
            <a:solidFill>
              <a:srgbClr val="09099B"/>
            </a:solidFill>
            <a:prstDash val="solid"/>
            <a:round/>
            <a:headEnd type="none" w="sm" len="sm"/>
            <a:tailEnd type="triangle" w="med" len="med"/>
          </a:ln>
        </p:spPr>
      </p:cxnSp>
      <p:cxnSp>
        <p:nvCxnSpPr>
          <p:cNvPr id="27" name="Google Shape;85;p2">
            <a:extLst>
              <a:ext uri="{FF2B5EF4-FFF2-40B4-BE49-F238E27FC236}">
                <a16:creationId xmlns:a16="http://schemas.microsoft.com/office/drawing/2014/main" id="{8F70A5D8-6EB1-6393-B677-5BE84EF2D91D}"/>
              </a:ext>
            </a:extLst>
          </p:cNvPr>
          <p:cNvCxnSpPr>
            <a:cxnSpLocks/>
            <a:stCxn id="9" idx="3"/>
          </p:cNvCxnSpPr>
          <p:nvPr/>
        </p:nvCxnSpPr>
        <p:spPr>
          <a:xfrm flipV="1">
            <a:off x="4557961" y="3925420"/>
            <a:ext cx="615900" cy="477300"/>
          </a:xfrm>
          <a:prstGeom prst="straightConnector1">
            <a:avLst/>
          </a:prstGeom>
          <a:noFill/>
          <a:ln w="28575" cap="flat" cmpd="sng">
            <a:solidFill>
              <a:srgbClr val="09099B"/>
            </a:solidFill>
            <a:prstDash val="solid"/>
            <a:round/>
            <a:headEnd type="none" w="sm" len="sm"/>
            <a:tailEnd type="triangle" w="med" len="med"/>
          </a:ln>
        </p:spPr>
      </p:cxnSp>
      <p:cxnSp>
        <p:nvCxnSpPr>
          <p:cNvPr id="28" name="Google Shape;86;p2">
            <a:extLst>
              <a:ext uri="{FF2B5EF4-FFF2-40B4-BE49-F238E27FC236}">
                <a16:creationId xmlns:a16="http://schemas.microsoft.com/office/drawing/2014/main" id="{E9C4E041-7FD3-1AA7-AEE7-01FBEAFD55F9}"/>
              </a:ext>
            </a:extLst>
          </p:cNvPr>
          <p:cNvCxnSpPr>
            <a:cxnSpLocks/>
          </p:cNvCxnSpPr>
          <p:nvPr/>
        </p:nvCxnSpPr>
        <p:spPr>
          <a:xfrm rot="10800000" flipH="1">
            <a:off x="5147262" y="3994660"/>
            <a:ext cx="379046" cy="806800"/>
          </a:xfrm>
          <a:prstGeom prst="straightConnector1">
            <a:avLst/>
          </a:prstGeom>
          <a:noFill/>
          <a:ln w="28575" cap="flat" cmpd="sng">
            <a:solidFill>
              <a:srgbClr val="09099B"/>
            </a:solidFill>
            <a:prstDash val="solid"/>
            <a:round/>
            <a:headEnd type="none" w="sm" len="sm"/>
            <a:tailEnd type="triangle" w="med" len="med"/>
          </a:ln>
        </p:spPr>
      </p:cxnSp>
      <p:cxnSp>
        <p:nvCxnSpPr>
          <p:cNvPr id="29" name="Google Shape;87;p2">
            <a:extLst>
              <a:ext uri="{FF2B5EF4-FFF2-40B4-BE49-F238E27FC236}">
                <a16:creationId xmlns:a16="http://schemas.microsoft.com/office/drawing/2014/main" id="{DE5038C7-5D7F-9484-6AAA-704A080C5020}"/>
              </a:ext>
            </a:extLst>
          </p:cNvPr>
          <p:cNvCxnSpPr>
            <a:cxnSpLocks/>
          </p:cNvCxnSpPr>
          <p:nvPr/>
        </p:nvCxnSpPr>
        <p:spPr>
          <a:xfrm rot="10800000">
            <a:off x="6247983" y="3998059"/>
            <a:ext cx="330198" cy="803401"/>
          </a:xfrm>
          <a:prstGeom prst="straightConnector1">
            <a:avLst/>
          </a:prstGeom>
          <a:noFill/>
          <a:ln w="28575" cap="flat" cmpd="sng">
            <a:solidFill>
              <a:srgbClr val="09099B"/>
            </a:solidFill>
            <a:prstDash val="solid"/>
            <a:round/>
            <a:headEnd type="none" w="sm" len="sm"/>
            <a:tailEnd type="triangle" w="med" len="med"/>
          </a:ln>
        </p:spPr>
      </p:cxnSp>
      <p:cxnSp>
        <p:nvCxnSpPr>
          <p:cNvPr id="30" name="Google Shape;88;p2">
            <a:extLst>
              <a:ext uri="{FF2B5EF4-FFF2-40B4-BE49-F238E27FC236}">
                <a16:creationId xmlns:a16="http://schemas.microsoft.com/office/drawing/2014/main" id="{C6667BDC-4434-F71B-FA4A-7E3F0729107C}"/>
              </a:ext>
            </a:extLst>
          </p:cNvPr>
          <p:cNvCxnSpPr>
            <a:endCxn id="7" idx="3"/>
          </p:cNvCxnSpPr>
          <p:nvPr/>
        </p:nvCxnSpPr>
        <p:spPr>
          <a:xfrm rot="10800000" flipH="1">
            <a:off x="5875997" y="4023788"/>
            <a:ext cx="9900" cy="1369500"/>
          </a:xfrm>
          <a:prstGeom prst="straightConnector1">
            <a:avLst/>
          </a:prstGeom>
          <a:noFill/>
          <a:ln w="28575" cap="flat" cmpd="sng">
            <a:solidFill>
              <a:srgbClr val="09099B"/>
            </a:solidFill>
            <a:prstDash val="solid"/>
            <a:round/>
            <a:headEnd type="none" w="sm" len="sm"/>
            <a:tailEnd type="triangle" w="med" len="med"/>
          </a:ln>
        </p:spPr>
      </p:cxnSp>
      <p:sp>
        <p:nvSpPr>
          <p:cNvPr id="31" name="Google Shape;89;p2">
            <a:extLst>
              <a:ext uri="{FF2B5EF4-FFF2-40B4-BE49-F238E27FC236}">
                <a16:creationId xmlns:a16="http://schemas.microsoft.com/office/drawing/2014/main" id="{F6DD6476-7B9B-B55F-739D-359CA3482726}"/>
              </a:ext>
            </a:extLst>
          </p:cNvPr>
          <p:cNvSpPr/>
          <p:nvPr/>
        </p:nvSpPr>
        <p:spPr>
          <a:xfrm>
            <a:off x="8192076" y="1617109"/>
            <a:ext cx="2908315" cy="552381"/>
          </a:xfrm>
          <a:prstGeom prst="rect">
            <a:avLst/>
          </a:prstGeom>
          <a:solidFill>
            <a:srgbClr val="DDDDDD"/>
          </a:solidFill>
          <a:ln w="25400" cap="flat" cmpd="sng">
            <a:solidFill>
              <a:schemeClr val="bg1">
                <a:lumMod val="25000"/>
              </a:schemeClr>
            </a:solidFill>
            <a:prstDash val="solid"/>
            <a:round/>
            <a:headEnd type="none" w="sm" len="sm"/>
            <a:tailEnd type="none" w="sm" len="sm"/>
          </a:ln>
        </p:spPr>
        <p:txBody>
          <a:bodyPr spcFirstLastPara="1" wrap="square" lIns="58475" tIns="58475" rIns="58475" bIns="58475" anchor="ctr" anchorCtr="0">
            <a:noAutofit/>
          </a:bodyPr>
          <a:lstStyle/>
          <a:p>
            <a:pPr marL="0" marR="0" lvl="0" indent="0" algn="ctr" rtl="0">
              <a:lnSpc>
                <a:spcPct val="90000"/>
              </a:lnSpc>
              <a:spcBef>
                <a:spcPts val="0"/>
              </a:spcBef>
              <a:spcAft>
                <a:spcPts val="0"/>
              </a:spcAft>
              <a:buNone/>
            </a:pPr>
            <a:r>
              <a:rPr lang="en-US" sz="12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Implementation of AML/CFT obligations must respect data protection and privacy rules</a:t>
            </a:r>
            <a:endParaRPr>
              <a:latin typeface="Roboto Light" panose="02000000000000000000" pitchFamily="2" charset="0"/>
              <a:ea typeface="Roboto Light" panose="02000000000000000000" pitchFamily="2" charset="0"/>
              <a:cs typeface="Roboto Light" panose="02000000000000000000" pitchFamily="2" charset="0"/>
            </a:endParaRPr>
          </a:p>
        </p:txBody>
      </p:sp>
      <p:sp>
        <p:nvSpPr>
          <p:cNvPr id="32" name="Google Shape;90;p2">
            <a:extLst>
              <a:ext uri="{FF2B5EF4-FFF2-40B4-BE49-F238E27FC236}">
                <a16:creationId xmlns:a16="http://schemas.microsoft.com/office/drawing/2014/main" id="{7224F93F-D545-1EA6-4B1B-302696D42820}"/>
              </a:ext>
            </a:extLst>
          </p:cNvPr>
          <p:cNvSpPr txBox="1"/>
          <p:nvPr/>
        </p:nvSpPr>
        <p:spPr>
          <a:xfrm>
            <a:off x="709734" y="5393288"/>
            <a:ext cx="10594370" cy="738623"/>
          </a:xfrm>
          <a:prstGeom prst="rect">
            <a:avLst/>
          </a:prstGeom>
          <a:noFill/>
          <a:ln w="28575" cap="flat" cmpd="sng">
            <a:solidFill>
              <a:srgbClr val="09099B"/>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latin typeface="Roboto Light" panose="02000000000000000000" pitchFamily="2" charset="0"/>
                <a:ea typeface="Roboto Light" panose="02000000000000000000" pitchFamily="2" charset="0"/>
                <a:cs typeface="Roboto Light" panose="02000000000000000000" pitchFamily="2" charset="0"/>
                <a:sym typeface="Open Sans Light"/>
              </a:rPr>
              <a:t>Licensing/registration, sectoral and entity-level risk assessments and risk-based supervision of preventive measures, through outreach, offsite/onsite inspections, and regulatory sanctions for non-compliance including remedial plans, large fines, license suspension/revocation and criminal penalties – applicable to company, directors and senior management</a:t>
            </a:r>
          </a:p>
        </p:txBody>
      </p:sp>
      <p:sp>
        <p:nvSpPr>
          <p:cNvPr id="5" name="Rectangle 4">
            <a:extLst>
              <a:ext uri="{FF2B5EF4-FFF2-40B4-BE49-F238E27FC236}">
                <a16:creationId xmlns:a16="http://schemas.microsoft.com/office/drawing/2014/main" id="{27A0F468-876D-3DD7-3E64-C9B060FF7718}"/>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INCORPORATING FATF STANDARDS</a:t>
            </a:r>
          </a:p>
        </p:txBody>
      </p:sp>
    </p:spTree>
    <p:extLst>
      <p:ext uri="{BB962C8B-B14F-4D97-AF65-F5344CB8AC3E}">
        <p14:creationId xmlns:p14="http://schemas.microsoft.com/office/powerpoint/2010/main" val="307595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444A-B6D4-8707-E26E-8FEC51038C84}"/>
              </a:ext>
            </a:extLst>
          </p:cNvPr>
          <p:cNvSpPr>
            <a:spLocks noGrp="1"/>
          </p:cNvSpPr>
          <p:nvPr>
            <p:ph type="title"/>
          </p:nvPr>
        </p:nvSpPr>
        <p:spPr>
          <a:xfrm>
            <a:off x="709733" y="359170"/>
            <a:ext cx="9348668" cy="1108435"/>
          </a:xfrm>
        </p:spPr>
        <p:txBody>
          <a:bodyPr>
            <a:normAutofit fontScale="90000"/>
          </a:bodyPr>
          <a:lstStyle/>
          <a:p>
            <a:pPr>
              <a:lnSpc>
                <a:spcPct val="100000"/>
              </a:lnSpc>
            </a:pPr>
            <a:r>
              <a:rPr lang="en-US" dirty="0"/>
              <a:t>R.16 (Wire Transfers) – FATF Travel Rule</a:t>
            </a:r>
            <a:br>
              <a:rPr lang="en-US" dirty="0"/>
            </a:br>
            <a:r>
              <a:rPr lang="en-US" sz="2400" b="0" dirty="0">
                <a:solidFill>
                  <a:schemeClr val="accent2"/>
                </a:solidFill>
              </a:rPr>
              <a:t>Requirements for VASPs</a:t>
            </a:r>
            <a:endParaRPr lang="en-CA" sz="2400" b="0" dirty="0">
              <a:solidFill>
                <a:schemeClr val="accent2"/>
              </a:solidFill>
            </a:endParaRPr>
          </a:p>
        </p:txBody>
      </p:sp>
      <p:sp>
        <p:nvSpPr>
          <p:cNvPr id="7" name="Google Shape;97;p3">
            <a:extLst>
              <a:ext uri="{FF2B5EF4-FFF2-40B4-BE49-F238E27FC236}">
                <a16:creationId xmlns:a16="http://schemas.microsoft.com/office/drawing/2014/main" id="{6AB0233E-FBC6-C4CD-3EE4-E0F183F03867}"/>
              </a:ext>
            </a:extLst>
          </p:cNvPr>
          <p:cNvSpPr txBox="1"/>
          <p:nvPr/>
        </p:nvSpPr>
        <p:spPr>
          <a:xfrm>
            <a:off x="560879" y="1563302"/>
            <a:ext cx="5251287" cy="4417057"/>
          </a:xfrm>
          <a:prstGeom prst="rect">
            <a:avLst/>
          </a:prstGeom>
          <a:noFill/>
          <a:ln w="38100" cap="flat" cmpd="sng">
            <a:solidFill>
              <a:srgbClr val="09099A"/>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n-US" b="1" i="0" u="none" strike="noStrike" cap="none">
                <a:latin typeface="Roboto (Body)"/>
                <a:ea typeface="Roboto Light" panose="02000000000000000000" pitchFamily="2" charset="0"/>
                <a:cs typeface="Roboto Light" panose="02000000000000000000" pitchFamily="2" charset="0"/>
                <a:sym typeface="Open Sans Light"/>
              </a:rPr>
              <a:t>REQUIRED ACTIONS</a:t>
            </a:r>
            <a:endParaRPr>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Required information must be obtained and a record retained</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Screen to confirm that originator/ beneficiary are not subject to sanctions</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Monitor transactions and report suspicions</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Obligations apply equally to VASPs and FIs engaging in VA transfers for customers</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i="0" u="none" strike="noStrike" cap="none">
                <a:latin typeface="Roboto (Body)"/>
                <a:ea typeface="Roboto Light" panose="02000000000000000000" pitchFamily="2" charset="0"/>
                <a:cs typeface="Roboto Light" panose="02000000000000000000" pitchFamily="2" charset="0"/>
                <a:sym typeface="Open Sans Light"/>
              </a:rPr>
              <a:t>Must be applied to all VA transfers of </a:t>
            </a:r>
            <a:r>
              <a:rPr lang="en-US" sz="1600" b="1" i="0" u="none" strike="noStrike" cap="none">
                <a:latin typeface="Roboto (Body)"/>
                <a:ea typeface="Roboto Light" panose="02000000000000000000" pitchFamily="2" charset="0"/>
                <a:cs typeface="Roboto Light" panose="02000000000000000000" pitchFamily="2" charset="0"/>
                <a:sym typeface="Open Sans Light"/>
              </a:rPr>
              <a:t>USD/EUR 1,000 or more</a:t>
            </a:r>
            <a:endParaRPr sz="1600" b="1">
              <a:latin typeface="Roboto (Body)"/>
              <a:ea typeface="Roboto Light" panose="02000000000000000000" pitchFamily="2" charset="0"/>
              <a:cs typeface="Roboto Light" panose="02000000000000000000" pitchFamily="2" charset="0"/>
            </a:endParaRPr>
          </a:p>
          <a:p>
            <a:pPr marL="630238" marR="0" lvl="3" indent="-269874" algn="l" rtl="0">
              <a:lnSpc>
                <a:spcPct val="100000"/>
              </a:lnSpc>
              <a:spcBef>
                <a:spcPts val="600"/>
              </a:spcBef>
              <a:spcAft>
                <a:spcPts val="0"/>
              </a:spcAft>
              <a:buClr>
                <a:schemeClr val="accent1"/>
              </a:buClr>
              <a:buSzPts val="1080"/>
              <a:buFont typeface="Arial"/>
              <a:buChar char="•"/>
            </a:pPr>
            <a:r>
              <a:rPr lang="en-US" sz="1400" b="0" i="0" u="none" strike="noStrike" cap="none">
                <a:latin typeface="Roboto (Body)"/>
                <a:ea typeface="Roboto Light" panose="02000000000000000000" pitchFamily="2" charset="0"/>
                <a:cs typeface="Roboto Light" panose="02000000000000000000" pitchFamily="2" charset="0"/>
                <a:sym typeface="Open Sans Light"/>
              </a:rPr>
              <a:t>No expectation that TR information is submitted to individuals who are not obliged entities (e.g., “unhosted” wallets)</a:t>
            </a:r>
            <a:endParaRPr sz="1400">
              <a:latin typeface="Roboto (Body)"/>
              <a:ea typeface="Roboto Light" panose="02000000000000000000" pitchFamily="2" charset="0"/>
              <a:cs typeface="Roboto Light" panose="02000000000000000000" pitchFamily="2" charset="0"/>
            </a:endParaRPr>
          </a:p>
          <a:p>
            <a:pPr marL="0" marR="0" lvl="0" indent="0" algn="l" rtl="0">
              <a:lnSpc>
                <a:spcPct val="100000"/>
              </a:lnSpc>
              <a:spcBef>
                <a:spcPts val="60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98;p3">
            <a:extLst>
              <a:ext uri="{FF2B5EF4-FFF2-40B4-BE49-F238E27FC236}">
                <a16:creationId xmlns:a16="http://schemas.microsoft.com/office/drawing/2014/main" id="{2510DD4C-9817-9180-F335-B22A4A6CDAEB}"/>
              </a:ext>
            </a:extLst>
          </p:cNvPr>
          <p:cNvSpPr txBox="1"/>
          <p:nvPr/>
        </p:nvSpPr>
        <p:spPr>
          <a:xfrm>
            <a:off x="6379836" y="1552669"/>
            <a:ext cx="5317674" cy="4417057"/>
          </a:xfrm>
          <a:prstGeom prst="rect">
            <a:avLst/>
          </a:prstGeom>
          <a:noFill/>
          <a:ln w="38100" cap="flat" cmpd="sng">
            <a:solidFill>
              <a:srgbClr val="09099A"/>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n-US" b="1" i="0" u="none" strike="noStrike" cap="none">
                <a:latin typeface="Roboto (Body)"/>
                <a:ea typeface="Roboto Light" panose="02000000000000000000" pitchFamily="2" charset="0"/>
                <a:cs typeface="Roboto Light" panose="02000000000000000000" pitchFamily="2" charset="0"/>
                <a:sym typeface="Open Sans Light"/>
              </a:rPr>
              <a:t>DATA REQUIREMENTS</a:t>
            </a:r>
            <a:endParaRPr>
              <a:latin typeface="Roboto (Body)"/>
              <a:ea typeface="Roboto Light" panose="02000000000000000000" pitchFamily="2" charset="0"/>
              <a:cs typeface="Roboto Light" panose="02000000000000000000" pitchFamily="2" charset="0"/>
            </a:endParaRPr>
          </a:p>
          <a:p>
            <a:pPr marL="0" marR="0" lvl="0" indent="0" algn="l" rtl="0">
              <a:lnSpc>
                <a:spcPct val="100000"/>
              </a:lnSpc>
              <a:spcBef>
                <a:spcPts val="600"/>
              </a:spcBef>
              <a:spcAft>
                <a:spcPts val="0"/>
              </a:spcAft>
              <a:buNone/>
            </a:pPr>
            <a:r>
              <a:rPr lang="en-US" sz="1600" b="0" i="0" u="sng" strike="noStrike" cap="none">
                <a:latin typeface="Roboto (Body)"/>
                <a:ea typeface="Roboto Light" panose="02000000000000000000" pitchFamily="2" charset="0"/>
                <a:cs typeface="Roboto Light" panose="02000000000000000000" pitchFamily="2" charset="0"/>
                <a:sym typeface="Open Sans Light"/>
              </a:rPr>
              <a:t>Originating VASPs must</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1" i="0" u="none" strike="noStrike" cap="none">
                <a:latin typeface="Roboto (Body)"/>
                <a:ea typeface="Roboto Light" panose="02000000000000000000" pitchFamily="2" charset="0"/>
                <a:cs typeface="Roboto Light" panose="02000000000000000000" pitchFamily="2" charset="0"/>
                <a:sym typeface="Open Sans Light"/>
              </a:rPr>
              <a:t>obtain</a:t>
            </a:r>
            <a:r>
              <a:rPr lang="en-US" sz="1600" b="0" i="0" u="none" strike="noStrike" cap="none">
                <a:latin typeface="Roboto (Body)"/>
                <a:ea typeface="Roboto Light" panose="02000000000000000000" pitchFamily="2" charset="0"/>
                <a:cs typeface="Roboto Light" panose="02000000000000000000" pitchFamily="2" charset="0"/>
                <a:sym typeface="Open Sans Light"/>
              </a:rPr>
              <a:t> 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hold required </a:t>
            </a:r>
            <a:r>
              <a:rPr lang="en-US" sz="1600" b="0" i="0" u="none" strike="noStrike" cap="none">
                <a:latin typeface="Roboto (Body)"/>
                <a:ea typeface="Roboto Light" panose="02000000000000000000" pitchFamily="2" charset="0"/>
                <a:cs typeface="Roboto Light" panose="02000000000000000000" pitchFamily="2" charset="0"/>
                <a:sym typeface="Open Sans Light"/>
              </a:rPr>
              <a:t>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accurate</a:t>
            </a:r>
            <a:r>
              <a:rPr lang="en-US" sz="1600" b="0" i="0" u="none" strike="noStrike" cap="none">
                <a:latin typeface="Roboto (Body)"/>
                <a:ea typeface="Roboto Light" panose="02000000000000000000" pitchFamily="2" charset="0"/>
                <a:cs typeface="Roboto Light" panose="02000000000000000000" pitchFamily="2" charset="0"/>
                <a:sym typeface="Open Sans Light"/>
              </a:rPr>
              <a:t> originator information 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required</a:t>
            </a:r>
            <a:r>
              <a:rPr lang="en-US" sz="1600" b="0" i="0" u="none" strike="noStrike" cap="none">
                <a:latin typeface="Roboto (Body)"/>
                <a:ea typeface="Roboto Light" panose="02000000000000000000" pitchFamily="2" charset="0"/>
                <a:cs typeface="Roboto Light" panose="02000000000000000000" pitchFamily="2" charset="0"/>
                <a:sym typeface="Open Sans Light"/>
              </a:rPr>
              <a:t> beneficiary information on VA transfers</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Submit the information to the beneficiary VASP or FI immediately and securely</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make available to authorities upon request</a:t>
            </a:r>
            <a:endParaRPr sz="1600">
              <a:latin typeface="Roboto (Body)"/>
              <a:ea typeface="Roboto Light" panose="02000000000000000000" pitchFamily="2" charset="0"/>
              <a:cs typeface="Roboto Light" panose="02000000000000000000" pitchFamily="2" charset="0"/>
            </a:endParaRPr>
          </a:p>
          <a:p>
            <a:pPr marL="0" marR="0" lvl="0" indent="0" algn="l" rtl="0">
              <a:lnSpc>
                <a:spcPct val="100000"/>
              </a:lnSpc>
              <a:spcBef>
                <a:spcPts val="600"/>
              </a:spcBef>
              <a:spcAft>
                <a:spcPts val="0"/>
              </a:spcAft>
              <a:buNone/>
            </a:pPr>
            <a:r>
              <a:rPr lang="en-US" sz="1600" b="0" i="0" u="sng" strike="noStrike" cap="none">
                <a:latin typeface="Roboto (Body)"/>
                <a:ea typeface="Roboto Light" panose="02000000000000000000" pitchFamily="2" charset="0"/>
                <a:cs typeface="Roboto Light" panose="02000000000000000000" pitchFamily="2" charset="0"/>
                <a:sym typeface="Open Sans Light"/>
              </a:rPr>
              <a:t>Beneficiary VASPs must</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1" i="0" u="none" strike="noStrike" cap="none">
                <a:latin typeface="Roboto (Body)"/>
                <a:ea typeface="Roboto Light" panose="02000000000000000000" pitchFamily="2" charset="0"/>
                <a:cs typeface="Roboto Light" panose="02000000000000000000" pitchFamily="2" charset="0"/>
                <a:sym typeface="Open Sans Light"/>
              </a:rPr>
              <a:t>obtain</a:t>
            </a:r>
            <a:r>
              <a:rPr lang="en-US" sz="1600" b="0" i="0" u="none" strike="noStrike" cap="none">
                <a:latin typeface="Roboto (Body)"/>
                <a:ea typeface="Roboto Light" panose="02000000000000000000" pitchFamily="2" charset="0"/>
                <a:cs typeface="Roboto Light" panose="02000000000000000000" pitchFamily="2" charset="0"/>
                <a:sym typeface="Open Sans Light"/>
              </a:rPr>
              <a:t> 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hold required </a:t>
            </a:r>
            <a:r>
              <a:rPr lang="en-US" sz="1600" b="0" i="0" u="none" strike="noStrike" cap="none">
                <a:latin typeface="Roboto (Body)"/>
                <a:ea typeface="Roboto Light" panose="02000000000000000000" pitchFamily="2" charset="0"/>
                <a:cs typeface="Roboto Light" panose="02000000000000000000" pitchFamily="2" charset="0"/>
                <a:sym typeface="Open Sans Light"/>
              </a:rPr>
              <a:t>originator information 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required</a:t>
            </a:r>
            <a:r>
              <a:rPr lang="en-US" sz="1600" b="0" i="0" u="none" strike="noStrike" cap="none">
                <a:latin typeface="Roboto (Body)"/>
                <a:ea typeface="Roboto Light" panose="02000000000000000000" pitchFamily="2" charset="0"/>
                <a:cs typeface="Roboto Light" panose="02000000000000000000" pitchFamily="2" charset="0"/>
                <a:sym typeface="Open Sans Light"/>
              </a:rPr>
              <a:t> and </a:t>
            </a:r>
            <a:r>
              <a:rPr lang="en-US" sz="1600" b="1" i="0" u="none" strike="noStrike" cap="none">
                <a:latin typeface="Roboto (Body)"/>
                <a:ea typeface="Roboto Light" panose="02000000000000000000" pitchFamily="2" charset="0"/>
                <a:cs typeface="Roboto Light" panose="02000000000000000000" pitchFamily="2" charset="0"/>
                <a:sym typeface="Open Sans Light"/>
              </a:rPr>
              <a:t>accurate</a:t>
            </a:r>
            <a:r>
              <a:rPr lang="en-US" sz="1600" b="0" i="0" u="none" strike="noStrike" cap="none">
                <a:latin typeface="Roboto (Body)"/>
                <a:ea typeface="Roboto Light" panose="02000000000000000000" pitchFamily="2" charset="0"/>
                <a:cs typeface="Roboto Light" panose="02000000000000000000" pitchFamily="2" charset="0"/>
                <a:sym typeface="Open Sans Light"/>
              </a:rPr>
              <a:t> beneficiary information on VA transfers</a:t>
            </a:r>
            <a:endParaRPr sz="1600">
              <a:latin typeface="Roboto (Body)"/>
              <a:ea typeface="Roboto Light" panose="02000000000000000000" pitchFamily="2" charset="0"/>
              <a:cs typeface="Roboto Light" panose="02000000000000000000" pitchFamily="2" charset="0"/>
            </a:endParaRPr>
          </a:p>
          <a:p>
            <a:pPr marL="285750" marR="0" lvl="0" indent="-285750" algn="l" rtl="0">
              <a:lnSpc>
                <a:spcPct val="100000"/>
              </a:lnSpc>
              <a:spcBef>
                <a:spcPts val="600"/>
              </a:spcBef>
              <a:spcAft>
                <a:spcPts val="0"/>
              </a:spcAft>
              <a:buClr>
                <a:schemeClr val="accent1"/>
              </a:buClr>
              <a:buSzPts val="1260"/>
              <a:buFont typeface="Arial"/>
              <a:buChar char="•"/>
            </a:pPr>
            <a:r>
              <a:rPr lang="en-US" sz="1600" b="0" i="0" u="none" strike="noStrike" cap="none">
                <a:latin typeface="Roboto (Body)"/>
                <a:ea typeface="Roboto Light" panose="02000000000000000000" pitchFamily="2" charset="0"/>
                <a:cs typeface="Roboto Light" panose="02000000000000000000" pitchFamily="2" charset="0"/>
                <a:sym typeface="Open Sans Light"/>
              </a:rPr>
              <a:t>make available to authorities upon request</a:t>
            </a:r>
            <a:endParaRPr sz="1600" b="0" i="0" u="none" strike="noStrike" cap="none">
              <a:latin typeface="Roboto (Body)"/>
              <a:ea typeface="Roboto Light" panose="02000000000000000000" pitchFamily="2" charset="0"/>
              <a:cs typeface="Roboto Light" panose="02000000000000000000" pitchFamily="2" charset="0"/>
              <a:sym typeface="Open Sans Light"/>
            </a:endParaRPr>
          </a:p>
        </p:txBody>
      </p:sp>
      <p:sp>
        <p:nvSpPr>
          <p:cNvPr id="4" name="Rectangle 3">
            <a:extLst>
              <a:ext uri="{FF2B5EF4-FFF2-40B4-BE49-F238E27FC236}">
                <a16:creationId xmlns:a16="http://schemas.microsoft.com/office/drawing/2014/main" id="{D407A21F-8594-14FC-2327-38AA9846ECA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TRAVEL RULE</a:t>
            </a:r>
          </a:p>
        </p:txBody>
      </p:sp>
    </p:spTree>
    <p:extLst>
      <p:ext uri="{BB962C8B-B14F-4D97-AF65-F5344CB8AC3E}">
        <p14:creationId xmlns:p14="http://schemas.microsoft.com/office/powerpoint/2010/main" val="396676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444A-B6D4-8707-E26E-8FEC51038C84}"/>
              </a:ext>
            </a:extLst>
          </p:cNvPr>
          <p:cNvSpPr>
            <a:spLocks noGrp="1"/>
          </p:cNvSpPr>
          <p:nvPr>
            <p:ph type="title"/>
          </p:nvPr>
        </p:nvSpPr>
        <p:spPr/>
        <p:txBody>
          <a:bodyPr/>
          <a:lstStyle/>
          <a:p>
            <a:r>
              <a:rPr lang="en-US"/>
              <a:t>Risk Assessment (R.1)</a:t>
            </a:r>
            <a:endParaRPr lang="en-CA" sz="2800" b="0">
              <a:solidFill>
                <a:schemeClr val="accent2"/>
              </a:solidFill>
            </a:endParaRPr>
          </a:p>
        </p:txBody>
      </p:sp>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831779" cy="4336610"/>
          </a:xfrm>
        </p:spPr>
        <p:txBody>
          <a:bodyPr>
            <a:normAutofit/>
          </a:bodyPr>
          <a:lstStyle/>
          <a:p>
            <a:pPr marL="342900" indent="-342900">
              <a:buClr>
                <a:schemeClr val="accent1"/>
              </a:buClr>
              <a:buFont typeface="Arial" panose="020B0604020202020204" pitchFamily="34" charset="0"/>
              <a:buChar char="•"/>
            </a:pPr>
            <a:r>
              <a:rPr lang="en-US" sz="1800" b="0" dirty="0"/>
              <a:t>VASPs must assess their own ML/TF risks relating to customers, countries or geographic areas; and products, services, transactions or delivery channels. </a:t>
            </a:r>
          </a:p>
          <a:p>
            <a:pPr marL="342900" indent="-342900">
              <a:buClr>
                <a:schemeClr val="accent1"/>
              </a:buClr>
              <a:buFont typeface="Arial" panose="020B0604020202020204" pitchFamily="34" charset="0"/>
              <a:buChar char="•"/>
            </a:pPr>
            <a:r>
              <a:rPr lang="en-US" sz="1800" b="0" dirty="0"/>
              <a:t>This includes documenting the risk assessment, considering all relevant risk factors, keeping the assessment up to date, and providing risk information to authorities as necessary. </a:t>
            </a:r>
          </a:p>
          <a:p>
            <a:pPr marL="342900" indent="-342900">
              <a:buClr>
                <a:schemeClr val="accent1"/>
              </a:buClr>
              <a:buFont typeface="Arial" panose="020B0604020202020204" pitchFamily="34" charset="0"/>
              <a:buChar char="•"/>
            </a:pPr>
            <a:r>
              <a:rPr lang="en-US" sz="1800" b="0" dirty="0"/>
              <a:t>In order to mitigate the identified risks, VASPs must have policies, controls and procedures approved by senior management</a:t>
            </a:r>
          </a:p>
          <a:p>
            <a:pPr marL="342900" indent="-342900">
              <a:buClr>
                <a:schemeClr val="accent1"/>
              </a:buClr>
              <a:buFont typeface="Arial" panose="020B0604020202020204" pitchFamily="34" charset="0"/>
              <a:buChar char="•"/>
            </a:pPr>
            <a:endParaRPr lang="en-CA" sz="1800" b="0" dirty="0"/>
          </a:p>
        </p:txBody>
      </p:sp>
      <p:sp>
        <p:nvSpPr>
          <p:cNvPr id="4" name="Rectangle 3">
            <a:extLst>
              <a:ext uri="{FF2B5EF4-FFF2-40B4-BE49-F238E27FC236}">
                <a16:creationId xmlns:a16="http://schemas.microsoft.com/office/drawing/2014/main" id="{C1E7CD19-B67A-030E-64CC-A43B6AACA340}"/>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RISK ASSESSMENT</a:t>
            </a:r>
          </a:p>
        </p:txBody>
      </p:sp>
    </p:spTree>
    <p:extLst>
      <p:ext uri="{BB962C8B-B14F-4D97-AF65-F5344CB8AC3E}">
        <p14:creationId xmlns:p14="http://schemas.microsoft.com/office/powerpoint/2010/main" val="115291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a:bodyPr>
          <a:lstStyle/>
          <a:p>
            <a:pPr marL="342900" indent="-342900">
              <a:buClr>
                <a:schemeClr val="accent1"/>
              </a:buClr>
              <a:buFont typeface="Arial" panose="020B0604020202020204" pitchFamily="34" charset="0"/>
              <a:buChar char="•"/>
            </a:pPr>
            <a:r>
              <a:rPr lang="en-US" sz="1800" b="0" dirty="0"/>
              <a:t>VASPs must undertake customer due diligence (CDD) to identify their clients</a:t>
            </a:r>
          </a:p>
          <a:p>
            <a:pPr marL="702900" lvl="1" indent="-342900">
              <a:buClr>
                <a:schemeClr val="accent1"/>
              </a:buClr>
              <a:buFont typeface="Arial" panose="020B0604020202020204" pitchFamily="34" charset="0"/>
              <a:buChar char="•"/>
            </a:pPr>
            <a:r>
              <a:rPr lang="en-US" sz="1800" dirty="0"/>
              <a:t>When conducting designated business activities </a:t>
            </a:r>
          </a:p>
          <a:p>
            <a:pPr marL="702900" lvl="1" indent="-342900">
              <a:buClr>
                <a:schemeClr val="accent1"/>
              </a:buClr>
              <a:buFont typeface="Arial" panose="020B0604020202020204" pitchFamily="34" charset="0"/>
              <a:buChar char="•"/>
            </a:pPr>
            <a:r>
              <a:rPr lang="en-US" sz="1800" dirty="0"/>
              <a:t>Must identify the “true” person behind the client – if the client is acting on behalf of someone else of if the client is a company – the beneficial owner, nature of business and ownership structure</a:t>
            </a:r>
          </a:p>
          <a:p>
            <a:pPr marL="342900" indent="-342900">
              <a:buClr>
                <a:schemeClr val="accent1"/>
              </a:buClr>
              <a:buFont typeface="Arial" panose="020B0604020202020204" pitchFamily="34" charset="0"/>
              <a:buChar char="•"/>
            </a:pPr>
            <a:r>
              <a:rPr lang="en-US" sz="1800" b="0" dirty="0"/>
              <a:t>Must understand why the client is using the product or service (purpose and intended nature)</a:t>
            </a:r>
          </a:p>
          <a:p>
            <a:pPr marL="342900" indent="-342900">
              <a:buClr>
                <a:schemeClr val="accent1"/>
              </a:buClr>
              <a:buFont typeface="Arial" panose="020B0604020202020204" pitchFamily="34" charset="0"/>
              <a:buChar char="•"/>
            </a:pPr>
            <a:r>
              <a:rPr lang="en-US" sz="1800" b="0" dirty="0"/>
              <a:t>Ensure CDD is up to date and the client’s transactions make sense in comparison</a:t>
            </a:r>
          </a:p>
          <a:p>
            <a:pPr marL="342900" indent="-342900">
              <a:buClr>
                <a:schemeClr val="accent1"/>
              </a:buClr>
              <a:buFont typeface="Arial" panose="020B0604020202020204" pitchFamily="34" charset="0"/>
              <a:buChar char="•"/>
            </a:pPr>
            <a:r>
              <a:rPr lang="en-US" sz="1800" b="0" dirty="0"/>
              <a:t>Must also conduct CDD for occasional transactions over USD/EUR 1 000</a:t>
            </a:r>
          </a:p>
          <a:p>
            <a:pPr marL="702900" lvl="1" indent="-342900">
              <a:buClr>
                <a:schemeClr val="accent1"/>
              </a:buClr>
              <a:buFont typeface="Arial" panose="020B0604020202020204" pitchFamily="34" charset="0"/>
              <a:buChar char="•"/>
            </a:pPr>
            <a:r>
              <a:rPr lang="en-US" sz="1800" dirty="0"/>
              <a:t>Designated threshold for financial institutions is USD/EUR 15 000</a:t>
            </a:r>
          </a:p>
          <a:p>
            <a:pPr marL="342900" indent="-342900">
              <a:buClr>
                <a:schemeClr val="accent1"/>
              </a:buClr>
              <a:buFont typeface="Arial" panose="020B0604020202020204" pitchFamily="34" charset="0"/>
              <a:buChar char="•"/>
            </a:pPr>
            <a:endParaRPr lang="en-CA" sz="1800" b="0" dirty="0"/>
          </a:p>
        </p:txBody>
      </p:sp>
      <p:sp>
        <p:nvSpPr>
          <p:cNvPr id="6" name="Rectangle 5">
            <a:extLst>
              <a:ext uri="{FF2B5EF4-FFF2-40B4-BE49-F238E27FC236}">
                <a16:creationId xmlns:a16="http://schemas.microsoft.com/office/drawing/2014/main" id="{FC3FF7EB-2BE4-49DE-3FBE-F440ED62D266}"/>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CUSTOMER DUE DILIGENCE</a:t>
            </a:r>
          </a:p>
        </p:txBody>
      </p:sp>
    </p:spTree>
    <p:extLst>
      <p:ext uri="{BB962C8B-B14F-4D97-AF65-F5344CB8AC3E}">
        <p14:creationId xmlns:p14="http://schemas.microsoft.com/office/powerpoint/2010/main" val="285272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V OF THE LAW</a:t>
            </a:r>
            <a:br>
              <a:rPr lang="en-US" sz="8800" b="1" dirty="0">
                <a:solidFill>
                  <a:srgbClr val="FFFFFF"/>
                </a:solidFill>
              </a:rPr>
            </a:br>
            <a:r>
              <a:rPr lang="en-US" sz="3300" b="1" dirty="0">
                <a:solidFill>
                  <a:srgbClr val="FFFFFF"/>
                </a:solidFill>
              </a:rPr>
              <a:t>INITIAL VIRTUAL ASSETS OFFERING</a:t>
            </a:r>
          </a:p>
        </p:txBody>
      </p:sp>
    </p:spTree>
    <p:extLst>
      <p:ext uri="{BB962C8B-B14F-4D97-AF65-F5344CB8AC3E}">
        <p14:creationId xmlns:p14="http://schemas.microsoft.com/office/powerpoint/2010/main" val="291464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lnSpcReduction="10000"/>
          </a:bodyPr>
          <a:lstStyle/>
          <a:p>
            <a:pPr marL="228600" lvl="1" algn="just" fontAlgn="base">
              <a:buClr>
                <a:srgbClr val="000000"/>
              </a:buClr>
              <a:buSzPts val="1100"/>
            </a:pP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 Legal Person shall not offer for issue a Virtual Asset to the public unless the Person has made publicly available online, and easily accessible, a White paper. </a:t>
            </a:r>
            <a:r>
              <a:rPr lang="en-GB" sz="1800" dirty="0">
                <a:solidFill>
                  <a:srgbClr val="181717"/>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This Whitepaper should </a:t>
            </a:r>
            <a:r>
              <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describe the name of the Legal Person responsible for issue of the Virtual Assets, including its country of registration and contact information, among others. The White paper should be drafted in a fair, clear, concise and effective manner.</a:t>
            </a:r>
          </a:p>
          <a:p>
            <a:pPr marL="0" lvl="1" indent="0" algn="just" fontAlgn="base">
              <a:buClr>
                <a:srgbClr val="000000"/>
              </a:buClr>
              <a:buSzPts val="1100"/>
              <a:buNone/>
            </a:pPr>
            <a:endPar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algn="just" fontAlgn="base">
              <a:buClr>
                <a:srgbClr val="000000"/>
              </a:buClr>
              <a:buSzPts val="1100"/>
            </a:pPr>
            <a:r>
              <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VASPs should also be responsible for ensuring White papers are robust and should not offer liquidity/secondary market services for Virtual Assets with being satisfied with the contents of the White paper.</a:t>
            </a:r>
          </a:p>
          <a:p>
            <a:pPr marL="0" indent="0" algn="just" fontAlgn="base">
              <a:buClr>
                <a:srgbClr val="000000"/>
              </a:buClr>
              <a:buSzPts val="1100"/>
              <a:buNone/>
            </a:pPr>
            <a:r>
              <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a:t>
            </a:r>
          </a:p>
          <a:p>
            <a:pPr algn="just" fontAlgn="base">
              <a:buClr>
                <a:srgbClr val="000000"/>
              </a:buClr>
              <a:buSzPts val="1100"/>
            </a:pPr>
            <a:r>
              <a:rPr lang="en-IN"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Notably, a VASP, if offering for sale a Virtual Asset, should conduct due diligence on the Virtual Asset and its Issuer, taking into account the requirements of a White paper set out in the section titled “Initial Virtual Asset Offerings”. </a:t>
            </a:r>
          </a:p>
        </p:txBody>
      </p:sp>
      <p:sp>
        <p:nvSpPr>
          <p:cNvPr id="6" name="Rectangle 5">
            <a:extLst>
              <a:ext uri="{FF2B5EF4-FFF2-40B4-BE49-F238E27FC236}">
                <a16:creationId xmlns:a16="http://schemas.microsoft.com/office/drawing/2014/main" id="{FC3FF7EB-2BE4-49DE-3FBE-F440ED62D266}"/>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SUPERVISION AND ENFORCEMENT </a:t>
            </a:r>
          </a:p>
        </p:txBody>
      </p:sp>
    </p:spTree>
    <p:extLst>
      <p:ext uri="{BB962C8B-B14F-4D97-AF65-F5344CB8AC3E}">
        <p14:creationId xmlns:p14="http://schemas.microsoft.com/office/powerpoint/2010/main" val="114398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F6279-40CF-4E6D-89ED-9DE06E69EF26}"/>
              </a:ext>
            </a:extLst>
          </p:cNvPr>
          <p:cNvSpPr>
            <a:spLocks noGrp="1"/>
          </p:cNvSpPr>
          <p:nvPr>
            <p:ph type="body" sz="quarter" idx="10"/>
          </p:nvPr>
        </p:nvSpPr>
        <p:spPr>
          <a:xfrm>
            <a:off x="241127" y="1439935"/>
            <a:ext cx="11065824" cy="4336610"/>
          </a:xfrm>
        </p:spPr>
        <p:txBody>
          <a:bodyPr>
            <a:noAutofit/>
          </a:bodyPr>
          <a:lstStyle/>
          <a:p>
            <a:pPr algn="just"/>
            <a:r>
              <a:rPr lang="en-US"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Advancements in blockchain and distributed ledger technology have had a revolutionary impact across sectors, of which finance is the most notable. The efficiency, transparency and security of distributed databases has metamorphosed the way we transact and interact with people and systems. Like any technology, this technology has also resulted in concerns relating to financial security and market integrity. </a:t>
            </a:r>
          </a:p>
          <a:p>
            <a:pPr algn="just"/>
            <a:r>
              <a:rPr lang="en-US"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This has necessitated the creation of robust regulatory frameworks in financial, prudential and anti-money laundering and countering the financing of terrorism (AML/CFT) spheres across the globe.</a:t>
            </a:r>
            <a:endParaRPr lang="en-US" sz="1700" b="0" dirty="0">
              <a:solidFill>
                <a:srgbClr val="181717"/>
              </a:solidFill>
              <a:latin typeface="Calibri" panose="020F0502020204030204" pitchFamily="34" charset="0"/>
              <a:ea typeface="Calibri" panose="020F0502020204030204" pitchFamily="34" charset="0"/>
              <a:cs typeface="Calibri" panose="020F0502020204030204" pitchFamily="34" charset="0"/>
            </a:endParaRPr>
          </a:p>
          <a:p>
            <a:pPr algn="just"/>
            <a:r>
              <a:rPr lang="en-US"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Regulation of these technologies is particularly important for Commonwealth countries because there has been a large upswing in the adoption of Virtual Assets. Some of the Commonwealth countries in the top 20 ranked countries in the recent “Geography of Cryptocurrency” report by </a:t>
            </a:r>
            <a:r>
              <a:rPr lang="en-US" sz="1700" b="0" dirty="0" err="1">
                <a:solidFill>
                  <a:srgbClr val="181717"/>
                </a:solidFill>
                <a:effectLst/>
                <a:latin typeface="Calibri" panose="020F0502020204030204" pitchFamily="34" charset="0"/>
                <a:ea typeface="Calibri" panose="020F0502020204030204" pitchFamily="34" charset="0"/>
                <a:cs typeface="Calibri" panose="020F0502020204030204" pitchFamily="34" charset="0"/>
              </a:rPr>
              <a:t>Chainalysis</a:t>
            </a:r>
            <a:r>
              <a:rPr lang="en-US"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were India, Pakistan, Nigeria, Canada, Bangladesh and the United Kingdom. </a:t>
            </a:r>
          </a:p>
          <a:p>
            <a:pPr algn="just"/>
            <a:r>
              <a:rPr lang="en-US" sz="1700" b="0" dirty="0">
                <a:solidFill>
                  <a:srgbClr val="181717"/>
                </a:solidFill>
                <a:latin typeface="Calibri" panose="020F0502020204030204" pitchFamily="34" charset="0"/>
                <a:ea typeface="Calibri" panose="020F0502020204030204" pitchFamily="34" charset="0"/>
                <a:cs typeface="Calibri" panose="020F0502020204030204" pitchFamily="34" charset="0"/>
              </a:rPr>
              <a:t>I</a:t>
            </a:r>
            <a:r>
              <a:rPr lang="en-US"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nternational bodies, such as the Financial Stability Board, the Financial Action Task Force (FATF), and the </a:t>
            </a:r>
            <a:r>
              <a:rPr lang="en-GB" sz="17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International Organization of Securities Commissions (IOSCO) have all called for the regulation of Virtual Assets and Virtual Asset Service Providers (VASP).</a:t>
            </a:r>
            <a:endParaRPr lang="en-IN" sz="1700" b="0" dirty="0">
              <a:solidFill>
                <a:srgbClr val="181717"/>
              </a:solidFill>
              <a:effectLst/>
              <a:latin typeface="Calibri" panose="020F0502020204030204" pitchFamily="34" charset="0"/>
              <a:ea typeface="Calibri" panose="020F0502020204030204" pitchFamily="34" charset="0"/>
            </a:endParaRPr>
          </a:p>
          <a:p>
            <a:pPr marL="0" indent="0" algn="just">
              <a:buNone/>
            </a:pPr>
            <a:endParaRPr lang="en-IN" sz="1700" b="0" dirty="0">
              <a:solidFill>
                <a:srgbClr val="181717"/>
              </a:solidFill>
              <a:effectLst/>
              <a:latin typeface="Calibri" panose="020F0502020204030204" pitchFamily="34" charset="0"/>
              <a:ea typeface="Calibri" panose="020F0502020204030204" pitchFamily="34" charset="0"/>
            </a:endParaRPr>
          </a:p>
          <a:p>
            <a:pPr marL="0" indent="0" algn="just">
              <a:buNone/>
            </a:pPr>
            <a:endParaRPr lang="en-US" sz="1700" dirty="0"/>
          </a:p>
        </p:txBody>
      </p:sp>
      <p:sp>
        <p:nvSpPr>
          <p:cNvPr id="5" name="Rectangle 4">
            <a:extLst>
              <a:ext uri="{FF2B5EF4-FFF2-40B4-BE49-F238E27FC236}">
                <a16:creationId xmlns:a16="http://schemas.microsoft.com/office/drawing/2014/main" id="{A1A0793B-1A0D-E710-0CB3-D625A209699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INTRODUCTION</a:t>
            </a:r>
          </a:p>
        </p:txBody>
      </p:sp>
    </p:spTree>
    <p:extLst>
      <p:ext uri="{BB962C8B-B14F-4D97-AF65-F5344CB8AC3E}">
        <p14:creationId xmlns:p14="http://schemas.microsoft.com/office/powerpoint/2010/main" val="18241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VI &amp; VII </a:t>
            </a:r>
            <a:br>
              <a:rPr lang="en-US" sz="8800" b="1" dirty="0">
                <a:solidFill>
                  <a:srgbClr val="FFFFFF"/>
                </a:solidFill>
              </a:rPr>
            </a:br>
            <a:r>
              <a:rPr lang="en-US" sz="8800" b="1" dirty="0">
                <a:solidFill>
                  <a:srgbClr val="FFFFFF"/>
                </a:solidFill>
              </a:rPr>
              <a:t>OF THE LAW :</a:t>
            </a:r>
            <a:br>
              <a:rPr lang="en-US" sz="8800" b="1" dirty="0">
                <a:solidFill>
                  <a:srgbClr val="FFFFFF"/>
                </a:solidFill>
              </a:rPr>
            </a:br>
            <a:r>
              <a:rPr lang="en-US" sz="3300" b="1" dirty="0">
                <a:solidFill>
                  <a:srgbClr val="FFFFFF"/>
                </a:solidFill>
              </a:rPr>
              <a:t>SUPERVISION, ENFORCEMENT AND MISCELLANEOUS</a:t>
            </a:r>
          </a:p>
        </p:txBody>
      </p:sp>
    </p:spTree>
    <p:extLst>
      <p:ext uri="{BB962C8B-B14F-4D97-AF65-F5344CB8AC3E}">
        <p14:creationId xmlns:p14="http://schemas.microsoft.com/office/powerpoint/2010/main" val="65556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a:bodyPr>
          <a:lstStyle/>
          <a:p>
            <a:pPr marL="342900" indent="-342900">
              <a:buClr>
                <a:schemeClr val="accent1"/>
              </a:buClr>
            </a:pPr>
            <a:r>
              <a:rPr lang="en-GB" sz="1800" b="0" kern="100" dirty="0">
                <a:effectLst/>
                <a:latin typeface="Calibri" panose="020F0502020204030204" pitchFamily="34" charset="0"/>
                <a:ea typeface="Times New Roman" panose="02020603050405020304" pitchFamily="18" charset="0"/>
              </a:rPr>
              <a:t>All VASPs and issuers shall be </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s</a:t>
            </a:r>
            <a:r>
              <a:rPr lang="en-GB" sz="1800" b="0" dirty="0" err="1">
                <a:solidFill>
                  <a:srgbClr val="181717"/>
                </a:solidFill>
                <a:effectLst/>
                <a:latin typeface="Calibri" panose="020F0502020204030204" pitchFamily="34" charset="0"/>
                <a:ea typeface="Calibri" panose="020F0502020204030204" pitchFamily="34" charset="0"/>
                <a:cs typeface="Calibri" panose="020F0502020204030204" pitchFamily="34" charset="0"/>
              </a:rPr>
              <a:t>ubject</a:t>
            </a: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to investigation and/or examination by the Regulatory Authority at any time or in any way deemed necessary by the Regulatory Authority .</a:t>
            </a:r>
          </a:p>
          <a:p>
            <a:pPr marL="342900" indent="-342900">
              <a:buClr>
                <a:schemeClr val="accent1"/>
              </a:buClr>
            </a:pPr>
            <a:endParaRPr lang="en-GB" sz="1800" b="0" kern="100" dirty="0">
              <a:solidFill>
                <a:srgbClr val="181717"/>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buClr>
                <a:schemeClr val="accent1"/>
              </a:buClr>
            </a:pPr>
            <a:r>
              <a:rPr lang="en-GB" sz="1800" b="0" dirty="0">
                <a:solidFill>
                  <a:srgbClr val="181717"/>
                </a:solidFill>
                <a:effectLst/>
                <a:latin typeface="Calibri" panose="020F0502020204030204" pitchFamily="34" charset="0"/>
                <a:ea typeface="Calibri" panose="020F0502020204030204" pitchFamily="34" charset="0"/>
              </a:rPr>
              <a:t>The Regulatory Authority may, in its sole and absolute discretion, take enforcement action such as issuing reprimands, suspending license, imposing fines, etc.</a:t>
            </a:r>
            <a:endParaRPr lang="en-GB"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accent1"/>
              </a:buClr>
            </a:pPr>
            <a:endParaRPr lang="en-GB" sz="1800" b="0" kern="100" dirty="0">
              <a:solidFill>
                <a:srgbClr val="181717"/>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buClr>
                <a:schemeClr val="accent1"/>
              </a:buClr>
            </a:pPr>
            <a:r>
              <a:rPr lang="en-GB" sz="1800" b="0" kern="100" dirty="0">
                <a:effectLst/>
                <a:latin typeface="Calibri" panose="020F0502020204030204" pitchFamily="34" charset="0"/>
                <a:ea typeface="Times New Roman" panose="02020603050405020304" pitchFamily="18" charset="0"/>
              </a:rPr>
              <a:t>There may be a range of proportionate and dissuasive sanctions, whether criminal, civil or administrative, available to deal with VASPs that fail to comply with AML/CFT requirements. FATF recommends that such sanctions should be applicable not only to VASPs, but also to their directors and senior management. </a:t>
            </a:r>
            <a:endParaRPr lang="en-CA" sz="1800" b="0" dirty="0"/>
          </a:p>
        </p:txBody>
      </p:sp>
      <p:sp>
        <p:nvSpPr>
          <p:cNvPr id="6" name="Rectangle 5">
            <a:extLst>
              <a:ext uri="{FF2B5EF4-FFF2-40B4-BE49-F238E27FC236}">
                <a16:creationId xmlns:a16="http://schemas.microsoft.com/office/drawing/2014/main" id="{FC3FF7EB-2BE4-49DE-3FBE-F440ED62D266}"/>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SUPERVISION AND ENFORCEMENT </a:t>
            </a:r>
          </a:p>
        </p:txBody>
      </p:sp>
    </p:spTree>
    <p:extLst>
      <p:ext uri="{BB962C8B-B14F-4D97-AF65-F5344CB8AC3E}">
        <p14:creationId xmlns:p14="http://schemas.microsoft.com/office/powerpoint/2010/main" val="379994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WAY FORWARD</a:t>
            </a:r>
            <a:endParaRPr lang="en-US" sz="3300" b="1" dirty="0">
              <a:solidFill>
                <a:srgbClr val="FFFFFF"/>
              </a:solidFill>
            </a:endParaRPr>
          </a:p>
        </p:txBody>
      </p:sp>
    </p:spTree>
    <p:extLst>
      <p:ext uri="{BB962C8B-B14F-4D97-AF65-F5344CB8AC3E}">
        <p14:creationId xmlns:p14="http://schemas.microsoft.com/office/powerpoint/2010/main" val="290729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709733" y="1656784"/>
            <a:ext cx="10739317" cy="4336610"/>
          </a:xfrm>
        </p:spPr>
        <p:txBody>
          <a:bodyPr>
            <a:normAutofit/>
          </a:bodyPr>
          <a:lstStyle/>
          <a:p>
            <a:pPr algn="just"/>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Commonwealth member countries may, depending upon their market maturity and regulatory readiness, customise this </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Model Law </a:t>
            </a: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for the peculiar dynamics of their economies. This may be done by way of extensive and delegated legislation, such as implementing regulations, guidance, circulars, rules, FAQs, among others. For example, the licensing application procedure, relevant timelines (and clock-stops, if any), administrative fees, offences and penalties for non-compliance may be detailed in </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delegated legislation.</a:t>
            </a:r>
            <a:endParaRPr lang="en-IN" sz="1800" b="0" dirty="0">
              <a:solidFill>
                <a:srgbClr val="181717"/>
              </a:solidFill>
              <a:effectLst/>
              <a:latin typeface="Calibri" panose="020F0502020204030204" pitchFamily="34" charset="0"/>
              <a:ea typeface="Calibri" panose="020F0502020204030204" pitchFamily="34" charset="0"/>
            </a:endParaRPr>
          </a:p>
          <a:p>
            <a:pPr algn="just"/>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While this </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Model Law </a:t>
            </a: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may only focus on Virtual Assets, there may be a need to amend other applicable laws to align them with the respective Virtual Assets laws. This may include, inter alia, amendments to the applicable AML/CFT laws.</a:t>
            </a:r>
            <a:endParaRPr lang="en-IN" sz="1800" b="0" dirty="0">
              <a:solidFill>
                <a:srgbClr val="181717"/>
              </a:solidFill>
              <a:effectLst/>
              <a:latin typeface="Calibri" panose="020F0502020204030204" pitchFamily="34" charset="0"/>
              <a:ea typeface="Calibri" panose="020F0502020204030204" pitchFamily="34" charset="0"/>
            </a:endParaRPr>
          </a:p>
          <a:p>
            <a:pPr>
              <a:buClr>
                <a:schemeClr val="accent1"/>
              </a:buClr>
            </a:pPr>
            <a:endParaRPr lang="en-CA" sz="1800" b="0" dirty="0"/>
          </a:p>
        </p:txBody>
      </p:sp>
      <p:sp>
        <p:nvSpPr>
          <p:cNvPr id="6" name="Rectangle 5">
            <a:extLst>
              <a:ext uri="{FF2B5EF4-FFF2-40B4-BE49-F238E27FC236}">
                <a16:creationId xmlns:a16="http://schemas.microsoft.com/office/drawing/2014/main" id="{FC3FF7EB-2BE4-49DE-3FBE-F440ED62D266}"/>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NEXT STEPS</a:t>
            </a:r>
          </a:p>
        </p:txBody>
      </p:sp>
    </p:spTree>
    <p:extLst>
      <p:ext uri="{BB962C8B-B14F-4D97-AF65-F5344CB8AC3E}">
        <p14:creationId xmlns:p14="http://schemas.microsoft.com/office/powerpoint/2010/main" val="10908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F6279-40CF-4E6D-89ED-9DE06E69EF26}"/>
              </a:ext>
            </a:extLst>
          </p:cNvPr>
          <p:cNvSpPr>
            <a:spLocks noGrp="1"/>
          </p:cNvSpPr>
          <p:nvPr>
            <p:ph type="body" sz="quarter" idx="10"/>
          </p:nvPr>
        </p:nvSpPr>
        <p:spPr>
          <a:xfrm>
            <a:off x="228601" y="1552669"/>
            <a:ext cx="11065824" cy="4336610"/>
          </a:xfrm>
        </p:spPr>
        <p:txBody>
          <a:bodyPr>
            <a:noAutofit/>
          </a:bodyPr>
          <a:lstStyle/>
          <a:p>
            <a:pPr marL="0" marR="60325" indent="0" algn="just">
              <a:lnSpc>
                <a:spcPct val="125000"/>
              </a:lnSpc>
              <a:spcBef>
                <a:spcPts val="600"/>
              </a:spcBef>
              <a:spcAft>
                <a:spcPts val="600"/>
              </a:spcAft>
              <a:buNone/>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This Model Law shall be based on the following guiding principles:</a:t>
            </a:r>
            <a:endParaRPr lang="en-IN" sz="1800" b="0" dirty="0">
              <a:solidFill>
                <a:srgbClr val="181717"/>
              </a:solidFill>
              <a:effectLst/>
              <a:latin typeface="Calibri" panose="020F0502020204030204" pitchFamily="34" charset="0"/>
              <a:ea typeface="Calibri" panose="020F0502020204030204" pitchFamily="34" charset="0"/>
            </a:endParaRPr>
          </a:p>
          <a:p>
            <a:pPr marL="342900" marR="60325" lvl="0" indent="-342900" algn="just">
              <a:lnSpc>
                <a:spcPct val="125000"/>
              </a:lnSpc>
              <a:spcBef>
                <a:spcPts val="600"/>
              </a:spcBef>
              <a:spcAft>
                <a:spcPts val="600"/>
              </a:spcAft>
              <a:buClr>
                <a:srgbClr val="0070C0"/>
              </a:buClr>
              <a:buSzPts val="1200"/>
              <a:buFont typeface="+mj-lt"/>
              <a:buAutoNum type="arabicPeriod"/>
            </a:pPr>
            <a:r>
              <a:rPr lang="en-GB" sz="1800" b="0" dirty="0">
                <a:effectLst/>
                <a:latin typeface="Calibri" panose="020F0502020204030204" pitchFamily="34" charset="0"/>
                <a:ea typeface="Calibri" panose="020F0502020204030204" pitchFamily="34" charset="0"/>
                <a:cs typeface="Calibri" panose="020F0502020204030204" pitchFamily="34" charset="0"/>
              </a:rPr>
              <a:t>Principle-Based</a:t>
            </a:r>
          </a:p>
          <a:p>
            <a:pPr marL="342900" marR="60325" lvl="0" indent="-342900" algn="just">
              <a:lnSpc>
                <a:spcPct val="125000"/>
              </a:lnSpc>
              <a:spcBef>
                <a:spcPts val="600"/>
              </a:spcBef>
              <a:spcAft>
                <a:spcPts val="600"/>
              </a:spcAft>
              <a:buClr>
                <a:srgbClr val="0070C0"/>
              </a:buClr>
              <a:buSzPts val="1200"/>
              <a:buFont typeface="+mj-lt"/>
              <a:buAutoNum type="arabicPeriod"/>
            </a:pPr>
            <a:r>
              <a:rPr lang="en-GB" sz="1800" b="0" dirty="0">
                <a:effectLst/>
                <a:latin typeface="Calibri" panose="020F0502020204030204" pitchFamily="34" charset="0"/>
                <a:ea typeface="Calibri" panose="020F0502020204030204" pitchFamily="34" charset="0"/>
                <a:cs typeface="Calibri" panose="020F0502020204030204" pitchFamily="34" charset="0"/>
              </a:rPr>
              <a:t>Protection-Focused</a:t>
            </a:r>
          </a:p>
          <a:p>
            <a:pPr marL="342900" marR="60325" lvl="0" indent="-342900" algn="just">
              <a:lnSpc>
                <a:spcPct val="125000"/>
              </a:lnSpc>
              <a:spcBef>
                <a:spcPts val="600"/>
              </a:spcBef>
              <a:spcAft>
                <a:spcPts val="600"/>
              </a:spcAft>
              <a:buClr>
                <a:srgbClr val="0070C0"/>
              </a:buClr>
              <a:buSzPts val="1200"/>
              <a:buFont typeface="+mj-lt"/>
              <a:buAutoNum type="arabicPeriod"/>
            </a:pPr>
            <a:r>
              <a:rPr lang="en-GB" sz="1800" b="0" dirty="0">
                <a:effectLst/>
                <a:latin typeface="Calibri" panose="020F0502020204030204" pitchFamily="34" charset="0"/>
                <a:ea typeface="Calibri" panose="020F0502020204030204" pitchFamily="34" charset="0"/>
                <a:cs typeface="Calibri" panose="020F0502020204030204" pitchFamily="34" charset="0"/>
              </a:rPr>
              <a:t>Balanced and Proportionate</a:t>
            </a:r>
          </a:p>
          <a:p>
            <a:pPr marL="342900" marR="60325" lvl="0" indent="-342900" algn="just">
              <a:lnSpc>
                <a:spcPct val="125000"/>
              </a:lnSpc>
              <a:spcBef>
                <a:spcPts val="600"/>
              </a:spcBef>
              <a:spcAft>
                <a:spcPts val="600"/>
              </a:spcAft>
              <a:buClr>
                <a:srgbClr val="0070C0"/>
              </a:buClr>
              <a:buSzPts val="1200"/>
              <a:buFont typeface="+mj-lt"/>
              <a:buAutoNum type="arabicPeriod"/>
            </a:pPr>
            <a:r>
              <a:rPr lang="en-GB" sz="1800" b="0" dirty="0">
                <a:effectLst/>
                <a:latin typeface="Calibri" panose="020F0502020204030204" pitchFamily="34" charset="0"/>
                <a:ea typeface="Calibri" panose="020F0502020204030204" pitchFamily="34" charset="0"/>
                <a:cs typeface="Calibri" panose="020F0502020204030204" pitchFamily="34" charset="0"/>
              </a:rPr>
              <a:t>Comprehensive </a:t>
            </a:r>
            <a:endParaRPr lang="en-IN" sz="1800" b="0" dirty="0">
              <a:effectLst/>
              <a:latin typeface="Calibri" panose="020F0502020204030204" pitchFamily="34" charset="0"/>
              <a:ea typeface="Calibri" panose="020F0502020204030204" pitchFamily="34" charset="0"/>
            </a:endParaRPr>
          </a:p>
          <a:p>
            <a:pPr marL="342900" marR="60325" lvl="0" indent="-342900" algn="just">
              <a:lnSpc>
                <a:spcPct val="125000"/>
              </a:lnSpc>
              <a:spcBef>
                <a:spcPts val="600"/>
              </a:spcBef>
              <a:spcAft>
                <a:spcPts val="600"/>
              </a:spcAft>
              <a:buClr>
                <a:srgbClr val="0070C0"/>
              </a:buClr>
              <a:buSzPts val="1200"/>
              <a:buFont typeface="+mj-lt"/>
              <a:buAutoNum type="arabicPeriod"/>
            </a:pPr>
            <a:r>
              <a:rPr lang="en-GB" sz="1800" b="0" dirty="0">
                <a:effectLst/>
                <a:latin typeface="Calibri" panose="020F0502020204030204" pitchFamily="34" charset="0"/>
                <a:ea typeface="Calibri" panose="020F0502020204030204" pitchFamily="34" charset="0"/>
                <a:cs typeface="Calibri" panose="020F0502020204030204" pitchFamily="34" charset="0"/>
              </a:rPr>
              <a:t>Flexible and Adaptable</a:t>
            </a:r>
            <a:endParaRPr lang="en-IN" sz="1800" b="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A1A0793B-1A0D-E710-0CB3-D625A209699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PRINCIPLES</a:t>
            </a:r>
          </a:p>
        </p:txBody>
      </p:sp>
    </p:spTree>
    <p:extLst>
      <p:ext uri="{BB962C8B-B14F-4D97-AF65-F5344CB8AC3E}">
        <p14:creationId xmlns:p14="http://schemas.microsoft.com/office/powerpoint/2010/main" val="288986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0"/>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I OF THE LAW:</a:t>
            </a:r>
            <a:br>
              <a:rPr lang="en-US" sz="8800" b="1" dirty="0">
                <a:solidFill>
                  <a:srgbClr val="FFFFFF"/>
                </a:solidFill>
              </a:rPr>
            </a:br>
            <a:r>
              <a:rPr lang="en-US" sz="3300" b="1" dirty="0">
                <a:solidFill>
                  <a:srgbClr val="FFFFFF"/>
                </a:solidFill>
              </a:rPr>
              <a:t>OBJECTS AND INTERPRETATION</a:t>
            </a:r>
          </a:p>
        </p:txBody>
      </p:sp>
    </p:spTree>
    <p:extLst>
      <p:ext uri="{BB962C8B-B14F-4D97-AF65-F5344CB8AC3E}">
        <p14:creationId xmlns:p14="http://schemas.microsoft.com/office/powerpoint/2010/main" val="387912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F6279-40CF-4E6D-89ED-9DE06E69EF26}"/>
              </a:ext>
            </a:extLst>
          </p:cNvPr>
          <p:cNvSpPr>
            <a:spLocks noGrp="1"/>
          </p:cNvSpPr>
          <p:nvPr>
            <p:ph type="body" sz="quarter" idx="10"/>
          </p:nvPr>
        </p:nvSpPr>
        <p:spPr>
          <a:xfrm>
            <a:off x="228601" y="1552669"/>
            <a:ext cx="11065824" cy="4336610"/>
          </a:xfrm>
        </p:spPr>
        <p:txBody>
          <a:bodyPr>
            <a:noAutofit/>
          </a:bodyPr>
          <a:lstStyle/>
          <a:p>
            <a:pPr marR="60325" algn="just"/>
            <a:r>
              <a:rPr lang="en-GB" sz="1800" b="0" dirty="0">
                <a:solidFill>
                  <a:srgbClr val="181717"/>
                </a:solidFill>
                <a:effectLst/>
                <a:latin typeface="Calibri" panose="020F0502020204030204" pitchFamily="34" charset="0"/>
                <a:ea typeface="Calibri" panose="020F0502020204030204" pitchFamily="34" charset="0"/>
              </a:rPr>
              <a:t>A crucial step of this legislative journey - before full customisation and implementation of the Model Law by each </a:t>
            </a:r>
            <a:r>
              <a:rPr lang="en-US" sz="1800" b="0" dirty="0">
                <a:solidFill>
                  <a:srgbClr val="181717"/>
                </a:solidFill>
                <a:effectLst/>
                <a:latin typeface="Calibri" panose="020F0502020204030204" pitchFamily="34" charset="0"/>
                <a:ea typeface="Calibri" panose="020F0502020204030204" pitchFamily="34" charset="0"/>
              </a:rPr>
              <a:t>Commonwealth member </a:t>
            </a:r>
            <a:r>
              <a:rPr lang="en-GB" sz="1800" b="0" dirty="0">
                <a:solidFill>
                  <a:srgbClr val="181717"/>
                </a:solidFill>
                <a:effectLst/>
                <a:latin typeface="Calibri" panose="020F0502020204030204" pitchFamily="34" charset="0"/>
                <a:ea typeface="Calibri" panose="020F0502020204030204" pitchFamily="34" charset="0"/>
              </a:rPr>
              <a:t>country - is having Commonwealth member countries agree on the purpose and scope of the </a:t>
            </a:r>
            <a:r>
              <a:rPr lang="en-US" sz="1800" b="0" dirty="0">
                <a:solidFill>
                  <a:srgbClr val="181717"/>
                </a:solidFill>
                <a:effectLst/>
                <a:latin typeface="Calibri" panose="020F0502020204030204" pitchFamily="34" charset="0"/>
                <a:ea typeface="Calibri" panose="020F0502020204030204" pitchFamily="34" charset="0"/>
              </a:rPr>
              <a:t>Model Law</a:t>
            </a:r>
            <a:r>
              <a:rPr lang="en-GB" sz="1800" b="0" dirty="0">
                <a:solidFill>
                  <a:srgbClr val="181717"/>
                </a:solidFill>
                <a:effectLst/>
                <a:latin typeface="Calibri" panose="020F0502020204030204" pitchFamily="34" charset="0"/>
                <a:ea typeface="Calibri" panose="020F0502020204030204" pitchFamily="34" charset="0"/>
              </a:rPr>
              <a:t>.</a:t>
            </a:r>
            <a:r>
              <a:rPr lang="en-IN" sz="1800" b="0" dirty="0">
                <a:effectLst/>
              </a:rPr>
              <a:t> </a:t>
            </a:r>
          </a:p>
          <a:p>
            <a:pPr marR="60325" algn="just"/>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It will then be important to align definitions of key terms to ensure the industry has legal certainty and clarity. </a:t>
            </a:r>
            <a:r>
              <a:rPr lang="en-IN" sz="1800" b="0" dirty="0">
                <a:effectLst/>
                <a:latin typeface="Calibri" panose="020F0502020204030204" pitchFamily="34" charset="0"/>
                <a:ea typeface="Calibri" panose="020F0502020204030204" pitchFamily="34" charset="0"/>
              </a:rPr>
              <a:t>Definition of Virtual Assets, Virtual Asset Service Providers and the delineation of the scope of the Model Law is of prime importance.</a:t>
            </a:r>
          </a:p>
          <a:p>
            <a:pPr marR="60325" algn="just"/>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Commonwealth member countries will be able to trust </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that the </a:t>
            </a: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governing rules across the Commonwealth will be uniform, and of the highest standard. In this regard, the scope and purpose of this</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Model Law</a:t>
            </a: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as well as the way forward and the exclusions in the Model Law will be fundamental.</a:t>
            </a:r>
          </a:p>
          <a:p>
            <a:pPr marR="60325" algn="just"/>
            <a:r>
              <a:rPr lang="en-GB" sz="1800" b="0" dirty="0">
                <a:solidFill>
                  <a:srgbClr val="181717"/>
                </a:solidFill>
                <a:latin typeface="Calibri" panose="020F0502020204030204" pitchFamily="34" charset="0"/>
                <a:ea typeface="Calibri" panose="020F0502020204030204" pitchFamily="34" charset="0"/>
                <a:cs typeface="Calibri" panose="020F0502020204030204" pitchFamily="34" charset="0"/>
              </a:rPr>
              <a:t>Commonwealth member countries may decide which regulatory authority in their respective jurisdictions is best suited to take on the roles envisaged in the Model Law</a:t>
            </a:r>
            <a:endParaRPr lang="en-IN" sz="1800" b="0" dirty="0">
              <a:solidFill>
                <a:srgbClr val="181717"/>
              </a:solidFill>
              <a:effectLst/>
              <a:latin typeface="Calibri" panose="020F0502020204030204" pitchFamily="34" charset="0"/>
              <a:ea typeface="Calibri" panose="020F0502020204030204" pitchFamily="34" charset="0"/>
            </a:endParaRPr>
          </a:p>
          <a:p>
            <a:pPr marL="0" marR="60325" indent="0" algn="just">
              <a:lnSpc>
                <a:spcPct val="125000"/>
              </a:lnSpc>
              <a:spcBef>
                <a:spcPts val="600"/>
              </a:spcBef>
              <a:spcAft>
                <a:spcPts val="600"/>
              </a:spcAft>
              <a:buNone/>
            </a:pPr>
            <a:endParaRPr lang="en-IN" sz="1800" b="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A1A0793B-1A0D-E710-0CB3-D625A209699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SCOPE AND DEFINITIONS</a:t>
            </a:r>
          </a:p>
        </p:txBody>
      </p:sp>
    </p:spTree>
    <p:extLst>
      <p:ext uri="{BB962C8B-B14F-4D97-AF65-F5344CB8AC3E}">
        <p14:creationId xmlns:p14="http://schemas.microsoft.com/office/powerpoint/2010/main" val="101347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E04B1-419B-9484-4B61-4BA9F5B1A232}"/>
              </a:ext>
            </a:extLst>
          </p:cNvPr>
          <p:cNvSpPr>
            <a:spLocks noGrp="1"/>
          </p:cNvSpPr>
          <p:nvPr>
            <p:ph type="body" sz="quarter" idx="10"/>
          </p:nvPr>
        </p:nvSpPr>
        <p:spPr>
          <a:xfrm>
            <a:off x="246270" y="1719414"/>
            <a:ext cx="10739317" cy="4336610"/>
          </a:xfrm>
        </p:spPr>
        <p:txBody>
          <a:bodyPr>
            <a:normAutofit/>
          </a:bodyPr>
          <a:lstStyle/>
          <a:p>
            <a:pPr marL="325800" indent="0" algn="just">
              <a:buNone/>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Virtual Asset Service Providers or VASP means a Legal Person that, as a business, conducts one or more of the following activities or operations for or on behalf of another Person: </a:t>
            </a:r>
            <a:endParaRPr lang="en-IN" sz="1800" b="0" dirty="0">
              <a:solidFill>
                <a:srgbClr val="181717"/>
              </a:solidFill>
              <a:effectLst/>
              <a:latin typeface="Calibri" panose="020F0502020204030204" pitchFamily="34" charset="0"/>
              <a:ea typeface="Calibri" panose="020F0502020204030204" pitchFamily="34" charset="0"/>
            </a:endParaRPr>
          </a:p>
          <a:p>
            <a:pPr marL="834300" lvl="2" indent="-342900" algn="just">
              <a:buFont typeface="+mj-lt"/>
              <a:buAutoNum type="alphaLcPeriod"/>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exchange between Virtual Assets and Fiat Currencies; </a:t>
            </a:r>
            <a:endParaRPr lang="en-IN" sz="1800" b="0" dirty="0">
              <a:solidFill>
                <a:srgbClr val="181717"/>
              </a:solidFill>
              <a:effectLst/>
              <a:latin typeface="Calibri" panose="020F0502020204030204" pitchFamily="34" charset="0"/>
              <a:ea typeface="Calibri" panose="020F0502020204030204" pitchFamily="34" charset="0"/>
            </a:endParaRPr>
          </a:p>
          <a:p>
            <a:pPr marL="834300" lvl="2" indent="-342900" algn="just">
              <a:buFont typeface="+mj-lt"/>
              <a:buAutoNum type="alphaLcPeriod"/>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exchange between one or more forms of Virtual Assets;</a:t>
            </a:r>
            <a:endParaRPr lang="en-IN" sz="1800" b="0" dirty="0">
              <a:solidFill>
                <a:srgbClr val="181717"/>
              </a:solidFill>
              <a:effectLst/>
              <a:latin typeface="Calibri" panose="020F0502020204030204" pitchFamily="34" charset="0"/>
              <a:ea typeface="Calibri" panose="020F0502020204030204" pitchFamily="34" charset="0"/>
            </a:endParaRPr>
          </a:p>
          <a:p>
            <a:pPr marL="834300" lvl="2" indent="-342900" algn="just">
              <a:buFont typeface="+mj-lt"/>
              <a:buAutoNum type="alphaLcPeriod"/>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transfer of Virtual Assets</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en-IN" sz="1800" b="0" dirty="0">
              <a:solidFill>
                <a:srgbClr val="181717"/>
              </a:solidFill>
              <a:effectLst/>
              <a:latin typeface="Calibri" panose="020F0502020204030204" pitchFamily="34" charset="0"/>
              <a:ea typeface="Calibri" panose="020F0502020204030204" pitchFamily="34" charset="0"/>
            </a:endParaRPr>
          </a:p>
          <a:p>
            <a:pPr marL="834300" lvl="2" indent="-342900" algn="just">
              <a:buFont typeface="+mj-lt"/>
              <a:buAutoNum type="alphaLcPeriod"/>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safekeeping and/or administration of Virtual Assets or instruments enabling control over Virtual Assets</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en-IN" sz="1800" b="0" dirty="0">
              <a:solidFill>
                <a:srgbClr val="181717"/>
              </a:solidFill>
              <a:effectLst/>
              <a:latin typeface="Calibri" panose="020F0502020204030204" pitchFamily="34" charset="0"/>
              <a:ea typeface="Calibri" panose="020F0502020204030204" pitchFamily="34" charset="0"/>
            </a:endParaRPr>
          </a:p>
          <a:p>
            <a:pPr marL="834300" lvl="2" indent="-342900" algn="just">
              <a:buFont typeface="+mj-lt"/>
              <a:buAutoNum type="alphaLcPeriod"/>
            </a:pPr>
            <a:r>
              <a:rPr lang="en-GB"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participation in, and provision of, financial services related to an Issuer’s offer and/or sale of a Virtual Asset</a:t>
            </a:r>
            <a:r>
              <a:rPr lang="en-US" sz="1800" b="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endParaRPr lang="en-IN" sz="1800" b="0" dirty="0">
              <a:solidFill>
                <a:srgbClr val="181717"/>
              </a:solidFill>
              <a:effectLst/>
              <a:latin typeface="Calibri" panose="020F0502020204030204" pitchFamily="34" charset="0"/>
              <a:ea typeface="Calibri" panose="020F0502020204030204" pitchFamily="34" charset="0"/>
            </a:endParaRPr>
          </a:p>
          <a:p>
            <a:pPr marL="0" indent="0">
              <a:buClr>
                <a:schemeClr val="accent1"/>
              </a:buClr>
              <a:buNone/>
            </a:pPr>
            <a:endParaRPr lang="en-US" sz="1800" b="0" dirty="0"/>
          </a:p>
          <a:p>
            <a:endParaRPr lang="en-CA" sz="1800" b="0" dirty="0"/>
          </a:p>
        </p:txBody>
      </p:sp>
      <p:sp>
        <p:nvSpPr>
          <p:cNvPr id="6" name="Rectangle 5">
            <a:extLst>
              <a:ext uri="{FF2B5EF4-FFF2-40B4-BE49-F238E27FC236}">
                <a16:creationId xmlns:a16="http://schemas.microsoft.com/office/drawing/2014/main" id="{8A0FE6B3-88F9-DCC6-6647-52F38BA8F270}"/>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DEFINITION OF VASPs</a:t>
            </a:r>
          </a:p>
        </p:txBody>
      </p:sp>
    </p:spTree>
    <p:extLst>
      <p:ext uri="{BB962C8B-B14F-4D97-AF65-F5344CB8AC3E}">
        <p14:creationId xmlns:p14="http://schemas.microsoft.com/office/powerpoint/2010/main" val="428995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F6279-40CF-4E6D-89ED-9DE06E69EF26}"/>
              </a:ext>
            </a:extLst>
          </p:cNvPr>
          <p:cNvSpPr>
            <a:spLocks noGrp="1"/>
          </p:cNvSpPr>
          <p:nvPr>
            <p:ph type="body" sz="quarter" idx="10"/>
          </p:nvPr>
        </p:nvSpPr>
        <p:spPr>
          <a:xfrm>
            <a:off x="0" y="1527617"/>
            <a:ext cx="11799518" cy="4336610"/>
          </a:xfrm>
        </p:spPr>
        <p:txBody>
          <a:bodyPr>
            <a:noAutofit/>
          </a:bodyPr>
          <a:lstStyle/>
          <a:p>
            <a:pPr lvl="1" algn="just" fontAlgn="base">
              <a:buClr>
                <a:srgbClr val="000000"/>
              </a:buClr>
              <a:buSzPts val="1100"/>
              <a:tabLst>
                <a:tab pos="450215" algn="l"/>
              </a:tabLst>
            </a:pP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The </a:t>
            </a:r>
            <a:r>
              <a:rPr lang="en-US"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objects</a:t>
            </a: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of the Model Law </a:t>
            </a:r>
            <a:r>
              <a:rPr lang="en-US"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are</a:t>
            </a: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 to provide for the: </a:t>
            </a:r>
            <a:endParaRPr lang="en-IN"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fontAlgn="base">
              <a:buClr>
                <a:srgbClr val="000000"/>
              </a:buClr>
              <a:buSzPts val="1100"/>
              <a:buFont typeface="Wingdings" pitchFamily="2" charset="2"/>
              <a:buChar char="Ø"/>
            </a:pP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legal basis for the establishment of VASPs and Issuers of Initial Virtual Asset Offerings in the [Jurisdiction]; </a:t>
            </a:r>
            <a:endParaRPr lang="en-IN"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fontAlgn="base">
              <a:buClr>
                <a:srgbClr val="000000"/>
              </a:buClr>
              <a:buSzPts val="1100"/>
              <a:buFont typeface="Wingdings" pitchFamily="2" charset="2"/>
              <a:buChar char="Ø"/>
            </a:pP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regulation of VASPs and Issuers of Initial Virtual Asset Offerings by the Regulatory Authority; </a:t>
            </a:r>
            <a:endParaRPr lang="en-IN"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fontAlgn="base">
              <a:buClr>
                <a:srgbClr val="000000"/>
              </a:buClr>
              <a:buSzPts val="1100"/>
              <a:buFont typeface="Wingdings" pitchFamily="2" charset="2"/>
              <a:buChar char="Ø"/>
            </a:pP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registration or licensing of VASPs; and</a:t>
            </a:r>
            <a:endParaRPr lang="en-IN"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fontAlgn="base">
              <a:buClr>
                <a:srgbClr val="000000"/>
              </a:buClr>
              <a:buSzPts val="1100"/>
              <a:buFont typeface="Wingdings" pitchFamily="2" charset="2"/>
              <a:buChar char="Ø"/>
            </a:pP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regulation of any other matters ancillary or connected </a:t>
            </a:r>
            <a:r>
              <a:rPr lang="en-US"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to Virtual Assets and VASPs</a:t>
            </a:r>
            <a:r>
              <a:rPr lang="en-GB" sz="180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rPr>
              <a:t>.</a:t>
            </a:r>
          </a:p>
          <a:p>
            <a:pPr marL="611550" indent="-285750" algn="just" fontAlgn="base">
              <a:buClr>
                <a:srgbClr val="000000"/>
              </a:buClr>
              <a:buSzPts val="1100"/>
            </a:pPr>
            <a:r>
              <a:rPr lang="en-US"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Notably, the Model Law does not seek to regulate Virtual Assets, but VASPs and Issuers of, Virtual Assets. This is because it may not be practicable to regulate Virtual Assets themselves. </a:t>
            </a:r>
          </a:p>
        </p:txBody>
      </p:sp>
      <p:sp>
        <p:nvSpPr>
          <p:cNvPr id="5" name="Rectangle 4">
            <a:extLst>
              <a:ext uri="{FF2B5EF4-FFF2-40B4-BE49-F238E27FC236}">
                <a16:creationId xmlns:a16="http://schemas.microsoft.com/office/drawing/2014/main" id="{A1A0793B-1A0D-E710-0CB3-D625A209699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OBJECTS OF THE ACT</a:t>
            </a:r>
          </a:p>
        </p:txBody>
      </p:sp>
    </p:spTree>
    <p:extLst>
      <p:ext uri="{BB962C8B-B14F-4D97-AF65-F5344CB8AC3E}">
        <p14:creationId xmlns:p14="http://schemas.microsoft.com/office/powerpoint/2010/main" val="400098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lur&#10;&#10;Description automatically generated">
            <a:extLst>
              <a:ext uri="{FF2B5EF4-FFF2-40B4-BE49-F238E27FC236}">
                <a16:creationId xmlns:a16="http://schemas.microsoft.com/office/drawing/2014/main" id="{1C781ECA-6C93-074A-8691-2218B8CFA9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449" b="1449"/>
          <a:stretch>
            <a:fillRect/>
          </a:stretch>
        </p:blipFill>
        <p:spPr>
          <a:xfrm>
            <a:off x="0" y="-85728"/>
            <a:ext cx="12192000" cy="6858000"/>
          </a:xfrm>
        </p:spPr>
      </p:pic>
      <p:sp>
        <p:nvSpPr>
          <p:cNvPr id="3" name="Title 2">
            <a:extLst>
              <a:ext uri="{FF2B5EF4-FFF2-40B4-BE49-F238E27FC236}">
                <a16:creationId xmlns:a16="http://schemas.microsoft.com/office/drawing/2014/main" id="{75D5F0F6-0020-46AD-8F3C-12ABD2FCF093}"/>
              </a:ext>
            </a:extLst>
          </p:cNvPr>
          <p:cNvSpPr>
            <a:spLocks noGrp="1"/>
          </p:cNvSpPr>
          <p:nvPr>
            <p:ph type="title" idx="4294967295"/>
          </p:nvPr>
        </p:nvSpPr>
        <p:spPr>
          <a:xfrm>
            <a:off x="1019174" y="1421881"/>
            <a:ext cx="10639425" cy="2257425"/>
          </a:xfrm>
        </p:spPr>
        <p:txBody>
          <a:bodyPr>
            <a:noAutofit/>
          </a:bodyPr>
          <a:lstStyle/>
          <a:p>
            <a:r>
              <a:rPr lang="en-US" sz="8800" b="1" dirty="0">
                <a:solidFill>
                  <a:srgbClr val="FFFFFF"/>
                </a:solidFill>
              </a:rPr>
              <a:t>PART II OF THE LAW :</a:t>
            </a:r>
            <a:br>
              <a:rPr lang="en-US" sz="8800" b="1" dirty="0">
                <a:solidFill>
                  <a:srgbClr val="FFFFFF"/>
                </a:solidFill>
              </a:rPr>
            </a:br>
            <a:r>
              <a:rPr lang="en-US" sz="3300" b="1" dirty="0">
                <a:solidFill>
                  <a:srgbClr val="FFFFFF"/>
                </a:solidFill>
              </a:rPr>
              <a:t>REGULATORY AUTHORITY</a:t>
            </a:r>
          </a:p>
        </p:txBody>
      </p:sp>
    </p:spTree>
    <p:extLst>
      <p:ext uri="{BB962C8B-B14F-4D97-AF65-F5344CB8AC3E}">
        <p14:creationId xmlns:p14="http://schemas.microsoft.com/office/powerpoint/2010/main" val="26454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F6279-40CF-4E6D-89ED-9DE06E69EF26}"/>
              </a:ext>
            </a:extLst>
          </p:cNvPr>
          <p:cNvSpPr>
            <a:spLocks noGrp="1"/>
          </p:cNvSpPr>
          <p:nvPr>
            <p:ph type="body" sz="quarter" idx="10"/>
          </p:nvPr>
        </p:nvSpPr>
        <p:spPr>
          <a:xfrm>
            <a:off x="228601" y="1552669"/>
            <a:ext cx="11065824" cy="4336610"/>
          </a:xfrm>
        </p:spPr>
        <p:txBody>
          <a:bodyPr>
            <a:noAutofit/>
          </a:bodyPr>
          <a:lstStyle/>
          <a:p>
            <a:pPr algn="just"/>
            <a:r>
              <a:rPr lang="en-GB" sz="1800" b="0" kern="100" dirty="0">
                <a:solidFill>
                  <a:srgbClr val="181717"/>
                </a:solidFill>
                <a:effectLst/>
                <a:latin typeface="Calibri" panose="020F0502020204030204" pitchFamily="34" charset="0"/>
                <a:ea typeface="Calibri" panose="020F0502020204030204" pitchFamily="34" charset="0"/>
              </a:rPr>
              <a:t>The </a:t>
            </a:r>
            <a:r>
              <a:rPr lang="en-GB" sz="1800" b="0" kern="100" dirty="0">
                <a:solidFill>
                  <a:srgbClr val="181717"/>
                </a:solidFill>
                <a:latin typeface="Calibri" panose="020F0502020204030204" pitchFamily="34" charset="0"/>
                <a:ea typeface="Calibri" panose="020F0502020204030204" pitchFamily="34" charset="0"/>
              </a:rPr>
              <a:t>Model Law </a:t>
            </a:r>
            <a:r>
              <a:rPr lang="en-GB" sz="1800" b="0" kern="100" dirty="0">
                <a:solidFill>
                  <a:srgbClr val="181717"/>
                </a:solidFill>
                <a:effectLst/>
                <a:latin typeface="Calibri" panose="020F0502020204030204" pitchFamily="34" charset="0"/>
                <a:ea typeface="Calibri" panose="020F0502020204030204" pitchFamily="34" charset="0"/>
              </a:rPr>
              <a:t>provides enabling provisions for the Commonwealth member countries to regulate emerging products and services with the Virtual Assets sector. This may include Decentralised Finance, Decentralised Autonomous Organisations, </a:t>
            </a:r>
            <a:r>
              <a:rPr lang="en-GB" sz="1800" b="0" kern="100" dirty="0" err="1">
                <a:solidFill>
                  <a:srgbClr val="181717"/>
                </a:solidFill>
                <a:latin typeface="Calibri" panose="020F0502020204030204" pitchFamily="34" charset="0"/>
                <a:ea typeface="Calibri" panose="020F0502020204030204" pitchFamily="34" charset="0"/>
              </a:rPr>
              <a:t>S</a:t>
            </a:r>
            <a:r>
              <a:rPr lang="en-GB" sz="1800" b="0" kern="100" dirty="0" err="1">
                <a:solidFill>
                  <a:srgbClr val="181717"/>
                </a:solidFill>
                <a:effectLst/>
                <a:latin typeface="Calibri" panose="020F0502020204030204" pitchFamily="34" charset="0"/>
                <a:ea typeface="Calibri" panose="020F0502020204030204" pitchFamily="34" charset="0"/>
              </a:rPr>
              <a:t>tablecoins</a:t>
            </a:r>
            <a:r>
              <a:rPr lang="en-GB" sz="1800" b="0" kern="100" dirty="0">
                <a:solidFill>
                  <a:srgbClr val="181717"/>
                </a:solidFill>
                <a:effectLst/>
                <a:latin typeface="Calibri" panose="020F0502020204030204" pitchFamily="34" charset="0"/>
                <a:ea typeface="Calibri" panose="020F0502020204030204" pitchFamily="34" charset="0"/>
              </a:rPr>
              <a:t>, among others. The aim of these provisions is to allow Commonwealth member countries to decide the extent to which they may regulate the Virtual Assets sector, given their market readiness and regulatory preparedness. </a:t>
            </a:r>
            <a:endParaRPr lang="en-GB" sz="1800" b="0" u="none" strike="noStrike" dirty="0">
              <a:solidFill>
                <a:srgbClr val="181717"/>
              </a:solidFill>
              <a:effectLst/>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25000"/>
              </a:lnSpc>
              <a:spcBef>
                <a:spcPts val="600"/>
              </a:spcBef>
              <a:spcAft>
                <a:spcPts val="600"/>
              </a:spcAft>
              <a:buNone/>
            </a:pPr>
            <a:endParaRPr lang="en-GB" sz="180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800" b="0" kern="100" dirty="0">
                <a:solidFill>
                  <a:srgbClr val="181717"/>
                </a:solidFill>
                <a:latin typeface="Calibri" panose="020F0502020204030204" pitchFamily="34" charset="0"/>
                <a:ea typeface="Calibri" panose="020F0502020204030204" pitchFamily="34" charset="0"/>
                <a:cs typeface="Calibri" panose="020F0502020204030204" pitchFamily="34" charset="0"/>
              </a:rPr>
              <a:t>The Model Law </a:t>
            </a:r>
            <a:r>
              <a:rPr lang="en-GB"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has been drafted with enabling provisions. Commonwealth member countries may include any additional powers to allow the Regulatory Authority to perform </a:t>
            </a:r>
            <a:r>
              <a:rPr lang="en-US" sz="1800" b="0" kern="100" dirty="0">
                <a:solidFill>
                  <a:srgbClr val="181717"/>
                </a:solidFill>
                <a:effectLst/>
                <a:latin typeface="Calibri" panose="020F0502020204030204" pitchFamily="34" charset="0"/>
                <a:ea typeface="Calibri" panose="020F0502020204030204" pitchFamily="34" charset="0"/>
                <a:cs typeface="Calibri" panose="020F0502020204030204" pitchFamily="34" charset="0"/>
              </a:rPr>
              <a:t>its functions. </a:t>
            </a:r>
            <a:r>
              <a:rPr lang="en-GB" sz="1800" b="0" kern="100" dirty="0">
                <a:solidFill>
                  <a:srgbClr val="181717"/>
                </a:solidFill>
                <a:effectLst/>
                <a:latin typeface="Calibri" panose="020F0502020204030204" pitchFamily="34" charset="0"/>
                <a:ea typeface="Calibri" panose="020F0502020204030204" pitchFamily="34" charset="0"/>
              </a:rPr>
              <a:t>For example, given the inherent transnational nature of the Virtual Assets industry, FATF expects countries to rapidly provide the widest possible range of international cooperation in relation to money laundering, predicate offences, and terrorist financing relating to Virtual Assets. Accordingly, the Commonwealth member countries may add a legal basis for exchanging information with their foreign counterparts through an explicit power under this Section.</a:t>
            </a:r>
            <a:r>
              <a:rPr lang="en-IN" sz="1400" b="0" dirty="0">
                <a:effectLst/>
              </a:rPr>
              <a:t> </a:t>
            </a:r>
            <a:endParaRPr lang="en-IN" sz="1800" b="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A1A0793B-1A0D-E710-0CB3-D625A2096997}"/>
              </a:ext>
            </a:extLst>
          </p:cNvPr>
          <p:cNvSpPr/>
          <p:nvPr/>
        </p:nvSpPr>
        <p:spPr>
          <a:xfrm>
            <a:off x="0" y="0"/>
            <a:ext cx="12192000" cy="13247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t>  POWERS</a:t>
            </a:r>
          </a:p>
        </p:txBody>
      </p:sp>
    </p:spTree>
    <p:extLst>
      <p:ext uri="{BB962C8B-B14F-4D97-AF65-F5344CB8AC3E}">
        <p14:creationId xmlns:p14="http://schemas.microsoft.com/office/powerpoint/2010/main" val="2250483944"/>
      </p:ext>
    </p:extLst>
  </p:cSld>
  <p:clrMapOvr>
    <a:masterClrMapping/>
  </p:clrMapOvr>
</p:sld>
</file>

<file path=ppt/theme/theme1.xml><?xml version="1.0" encoding="utf-8"?>
<a:theme xmlns:a="http://schemas.openxmlformats.org/drawingml/2006/main" name="Voodoo Powerpoint Template">
  <a:themeElements>
    <a:clrScheme name="ByTemplateZuu">
      <a:dk1>
        <a:srgbClr val="222222"/>
      </a:dk1>
      <a:lt1>
        <a:srgbClr val="F0F0F0"/>
      </a:lt1>
      <a:dk2>
        <a:srgbClr val="222222"/>
      </a:dk2>
      <a:lt2>
        <a:srgbClr val="F0F0F0"/>
      </a:lt2>
      <a:accent1>
        <a:srgbClr val="09099B"/>
      </a:accent1>
      <a:accent2>
        <a:srgbClr val="00003C"/>
      </a:accent2>
      <a:accent3>
        <a:srgbClr val="8CD2D2"/>
      </a:accent3>
      <a:accent4>
        <a:srgbClr val="B4B4B4"/>
      </a:accent4>
      <a:accent5>
        <a:srgbClr val="F0F0F0"/>
      </a:accent5>
      <a:accent6>
        <a:srgbClr val="3C4EBC"/>
      </a:accent6>
      <a:hlink>
        <a:srgbClr val="0563C1"/>
      </a:hlink>
      <a:folHlink>
        <a:srgbClr val="954F72"/>
      </a:folHlink>
    </a:clrScheme>
    <a:fontScheme name="Test">
      <a:majorFont>
        <a:latin typeface="Roboto"/>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Voodoo Powerpoint Template">
  <a:themeElements>
    <a:clrScheme name="ByTemplateZuu">
      <a:dk1>
        <a:srgbClr val="222222"/>
      </a:dk1>
      <a:lt1>
        <a:srgbClr val="F0F0F0"/>
      </a:lt1>
      <a:dk2>
        <a:srgbClr val="222222"/>
      </a:dk2>
      <a:lt2>
        <a:srgbClr val="F0F0F0"/>
      </a:lt2>
      <a:accent1>
        <a:srgbClr val="09099B"/>
      </a:accent1>
      <a:accent2>
        <a:srgbClr val="00003C"/>
      </a:accent2>
      <a:accent3>
        <a:srgbClr val="8CD2D2"/>
      </a:accent3>
      <a:accent4>
        <a:srgbClr val="B4B4B4"/>
      </a:accent4>
      <a:accent5>
        <a:srgbClr val="F0F0F0"/>
      </a:accent5>
      <a:accent6>
        <a:srgbClr val="3C4EBC"/>
      </a:accent6>
      <a:hlink>
        <a:srgbClr val="0563C1"/>
      </a:hlink>
      <a:folHlink>
        <a:srgbClr val="954F72"/>
      </a:folHlink>
    </a:clrScheme>
    <a:fontScheme name="Test">
      <a:majorFont>
        <a:latin typeface="Roboto"/>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Voodoo2 Powerpoint Template">
  <a:themeElements>
    <a:clrScheme name="ByTemplateZuu">
      <a:dk1>
        <a:srgbClr val="222222"/>
      </a:dk1>
      <a:lt1>
        <a:srgbClr val="F0F0F0"/>
      </a:lt1>
      <a:dk2>
        <a:srgbClr val="222222"/>
      </a:dk2>
      <a:lt2>
        <a:srgbClr val="F0F0F0"/>
      </a:lt2>
      <a:accent1>
        <a:srgbClr val="09099B"/>
      </a:accent1>
      <a:accent2>
        <a:srgbClr val="00003C"/>
      </a:accent2>
      <a:accent3>
        <a:srgbClr val="8CD2D2"/>
      </a:accent3>
      <a:accent4>
        <a:srgbClr val="B4B4B4"/>
      </a:accent4>
      <a:accent5>
        <a:srgbClr val="F0F0F0"/>
      </a:accent5>
      <a:accent6>
        <a:srgbClr val="3C4EBC"/>
      </a:accent6>
      <a:hlink>
        <a:srgbClr val="0563C1"/>
      </a:hlink>
      <a:folHlink>
        <a:srgbClr val="954F72"/>
      </a:folHlink>
    </a:clrScheme>
    <a:fontScheme name="Test">
      <a:majorFont>
        <a:latin typeface="Roboto"/>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144000" bIns="36000" rtlCol="0">
        <a:spAutoFit/>
      </a:bodyPr>
      <a:lstStyle>
        <a:defPPr>
          <a:lnSpc>
            <a:spcPct val="12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6B0954E2FC31428AA8DD41CB1942E4" ma:contentTypeVersion="14" ma:contentTypeDescription="Create a new document." ma:contentTypeScope="" ma:versionID="ac3015c33dcc5e18f1e6ea322069242a">
  <xsd:schema xmlns:xsd="http://www.w3.org/2001/XMLSchema" xmlns:xs="http://www.w3.org/2001/XMLSchema" xmlns:p="http://schemas.microsoft.com/office/2006/metadata/properties" xmlns:ns2="8b024909-ad15-4b21-adb4-498fe67a8e91" xmlns:ns3="0865313a-bf8c-4c8d-81c8-d5945d6787c8" targetNamespace="http://schemas.microsoft.com/office/2006/metadata/properties" ma:root="true" ma:fieldsID="0923722dbc882350812288020ed771d7" ns2:_="" ns3:_="">
    <xsd:import namespace="8b024909-ad15-4b21-adb4-498fe67a8e91"/>
    <xsd:import namespace="0865313a-bf8c-4c8d-81c8-d5945d6787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024909-ad15-4b21-adb4-498fe67a8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ab98999-ca99-41f5-890d-e5e4d29da43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65313a-bf8c-4c8d-81c8-d5945d6787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9bdb27e-ccad-47a3-872a-75545969754e}" ma:internalName="TaxCatchAll" ma:showField="CatchAllData" ma:web="0865313a-bf8c-4c8d-81c8-d5945d6787c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8b024909-ad15-4b21-adb4-498fe67a8e91" xsi:nil="true"/>
    <lcf76f155ced4ddcb4097134ff3c332f xmlns="8b024909-ad15-4b21-adb4-498fe67a8e91">
      <Terms xmlns="http://schemas.microsoft.com/office/infopath/2007/PartnerControls"/>
    </lcf76f155ced4ddcb4097134ff3c332f>
    <TaxCatchAll xmlns="0865313a-bf8c-4c8d-81c8-d5945d6787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B82183-D8CE-4A38-AAB0-ADD0B495FE7D}">
  <ds:schemaRefs>
    <ds:schemaRef ds:uri="0865313a-bf8c-4c8d-81c8-d5945d6787c8"/>
    <ds:schemaRef ds:uri="8b024909-ad15-4b21-adb4-498fe67a8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59560A-ED83-41C4-BDFA-686F9455E338}">
  <ds:schemaRefs>
    <ds:schemaRef ds:uri="0865313a-bf8c-4c8d-81c8-d5945d6787c8"/>
    <ds:schemaRef ds:uri="8b024909-ad15-4b21-adb4-498fe67a8e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D80B9B-F526-42B2-8593-2FF3C5DD76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TotalTime>
  <Words>2128</Words>
  <Application>Microsoft Macintosh PowerPoint</Application>
  <PresentationFormat>Widescreen</PresentationFormat>
  <Paragraphs>214</Paragraphs>
  <Slides>23</Slides>
  <Notes>18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Arial</vt:lpstr>
      <vt:lpstr>Calibri</vt:lpstr>
      <vt:lpstr>Calibri Light</vt:lpstr>
      <vt:lpstr>Cambria</vt:lpstr>
      <vt:lpstr>Open Sans Semibold</vt:lpstr>
      <vt:lpstr>Roboto</vt:lpstr>
      <vt:lpstr>Roboto (Body)</vt:lpstr>
      <vt:lpstr>Roboto Light</vt:lpstr>
      <vt:lpstr>Wingdings</vt:lpstr>
      <vt:lpstr>Voodoo Powerpoint Template</vt:lpstr>
      <vt:lpstr>1_Voodoo Powerpoint Template</vt:lpstr>
      <vt:lpstr>Voodoo2 Powerpoint Template</vt:lpstr>
      <vt:lpstr>Office Theme</vt:lpstr>
      <vt:lpstr>Model Law on  Virtual Assets</vt:lpstr>
      <vt:lpstr>PowerPoint Presentation</vt:lpstr>
      <vt:lpstr>PowerPoint Presentation</vt:lpstr>
      <vt:lpstr>PART I OF THE LAW: OBJECTS AND INTERPRETATION</vt:lpstr>
      <vt:lpstr>PowerPoint Presentation</vt:lpstr>
      <vt:lpstr>PowerPoint Presentation</vt:lpstr>
      <vt:lpstr>PowerPoint Presentation</vt:lpstr>
      <vt:lpstr>PART II OF THE LAW : REGULATORY AUTHORITY</vt:lpstr>
      <vt:lpstr>PowerPoint Presentation</vt:lpstr>
      <vt:lpstr>PART III OF THE LAW : LICENSING OR REGISTRATION</vt:lpstr>
      <vt:lpstr>PowerPoint Presentation</vt:lpstr>
      <vt:lpstr>PowerPoint Presentation</vt:lpstr>
      <vt:lpstr>PART IV OF THE LAW : PREVENTION OF ML/TF</vt:lpstr>
      <vt:lpstr>PowerPoint Presentation</vt:lpstr>
      <vt:lpstr>R.16 (Wire Transfers) – FATF Travel Rule Requirements for VASPs</vt:lpstr>
      <vt:lpstr>Risk Assessment (R.1)</vt:lpstr>
      <vt:lpstr>PowerPoint Presentation</vt:lpstr>
      <vt:lpstr>PART V OF THE LAW INITIAL VIRTUAL ASSETS OFFERING</vt:lpstr>
      <vt:lpstr>PowerPoint Presentation</vt:lpstr>
      <vt:lpstr>PART VI &amp; VII  OF THE LAW : SUPERVISION, ENFORCEMENT AND MISCELLANEOUS</vt:lpstr>
      <vt:lpstr>PowerPoint Presentation</vt:lpstr>
      <vt:lpstr>WAY FORWARD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Risk-Based System (ORBS)</dc:title>
  <dc:subject/>
  <dc:creator>SevenBox</dc:creator>
  <cp:keywords/>
  <dc:description/>
  <cp:lastModifiedBy>KARM Legal</cp:lastModifiedBy>
  <cp:revision>17</cp:revision>
  <cp:lastPrinted>2023-10-11T23:07:52Z</cp:lastPrinted>
  <dcterms:created xsi:type="dcterms:W3CDTF">2017-07-25T02:03:18Z</dcterms:created>
  <dcterms:modified xsi:type="dcterms:W3CDTF">2024-03-03T16:09:00Z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0x010100FB6B0954E2FC31428AA8DD41CB1942E4</vt:lpwstr>
  </property>
  <property fmtid="{D5CDD505-2E9C-101B-9397-08002B2CF9AE}" pid="3" name="Order">
    <vt:r8>1806600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