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7" r:id="rId3"/>
    <p:sldId id="267" r:id="rId4"/>
    <p:sldId id="258" r:id="rId5"/>
    <p:sldId id="274" r:id="rId6"/>
    <p:sldId id="268" r:id="rId7"/>
    <p:sldId id="273" r:id="rId8"/>
    <p:sldId id="259" r:id="rId9"/>
    <p:sldId id="260" r:id="rId10"/>
    <p:sldId id="269" r:id="rId11"/>
    <p:sldId id="261" r:id="rId12"/>
    <p:sldId id="264" r:id="rId13"/>
    <p:sldId id="270" r:id="rId14"/>
    <p:sldId id="275" r:id="rId15"/>
    <p:sldId id="271" r:id="rId16"/>
    <p:sldId id="262" r:id="rId17"/>
    <p:sldId id="263" r:id="rId18"/>
    <p:sldId id="266"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35"/>
  </p:normalViewPr>
  <p:slideViewPr>
    <p:cSldViewPr snapToGrid="0" snapToObjects="1">
      <p:cViewPr varScale="1">
        <p:scale>
          <a:sx n="110" d="100"/>
          <a:sy n="110" d="100"/>
        </p:scale>
        <p:origin x="1680"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M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17816C-9016-D840-BB93-89E2642B8513}" type="datetimeFigureOut">
              <a:rPr lang="en-MU" smtClean="0"/>
              <a:t>17/03/2025</a:t>
            </a:fld>
            <a:endParaRPr lang="en-M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M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M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M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098E48-A4BB-EA49-B9AB-2025DEA20460}" type="slidenum">
              <a:rPr lang="en-MU" smtClean="0"/>
              <a:t>‹#›</a:t>
            </a:fld>
            <a:endParaRPr lang="en-MU"/>
          </a:p>
        </p:txBody>
      </p:sp>
    </p:spTree>
    <p:extLst>
      <p:ext uri="{BB962C8B-B14F-4D97-AF65-F5344CB8AC3E}">
        <p14:creationId xmlns:p14="http://schemas.microsoft.com/office/powerpoint/2010/main" val="3898813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3/17/25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3/17/25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3/17/25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3/17/25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3/17/25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3/17/25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3/17/25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3/17/25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3/17/25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3/17/25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3/17/25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3/17/25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5195"/>
            <a:ext cx="7772400" cy="4120587"/>
          </a:xfrm>
        </p:spPr>
        <p:txBody>
          <a:bodyPr>
            <a:normAutofit/>
          </a:bodyPr>
          <a:lstStyle/>
          <a:p>
            <a:br>
              <a:rPr lang="en-GB" dirty="0"/>
            </a:br>
            <a:br>
              <a:rPr lang="en-MU" dirty="0"/>
            </a:br>
            <a:br>
              <a:rPr lang="en-MU" dirty="0"/>
            </a:br>
            <a:br>
              <a:rPr lang="en-MU" dirty="0"/>
            </a:br>
            <a:r>
              <a:rPr dirty="0"/>
              <a:t>Law Reform in a Small State: Mauritius</a:t>
            </a:r>
          </a:p>
        </p:txBody>
      </p:sp>
      <p:sp>
        <p:nvSpPr>
          <p:cNvPr id="3" name="Subtitle 2"/>
          <p:cNvSpPr>
            <a:spLocks noGrp="1"/>
          </p:cNvSpPr>
          <p:nvPr>
            <p:ph type="subTitle" idx="1"/>
          </p:nvPr>
        </p:nvSpPr>
        <p:spPr>
          <a:xfrm>
            <a:off x="138896" y="4697917"/>
            <a:ext cx="8877781" cy="1818629"/>
          </a:xfrm>
        </p:spPr>
        <p:txBody>
          <a:bodyPr>
            <a:normAutofit/>
          </a:bodyPr>
          <a:lstStyle/>
          <a:p>
            <a:r>
              <a:rPr sz="2400" dirty="0">
                <a:solidFill>
                  <a:schemeClr val="tx1"/>
                </a:solidFill>
                <a:latin typeface="American Typewriter" panose="02090604020004020304" pitchFamily="18" charset="77"/>
              </a:rPr>
              <a:t>The Experience of the Mauritius Law Reform Commission</a:t>
            </a:r>
            <a:endParaRPr lang="en-GB" sz="2400" dirty="0">
              <a:solidFill>
                <a:schemeClr val="tx1"/>
              </a:solidFill>
              <a:latin typeface="American Typewriter" panose="02090604020004020304" pitchFamily="18" charset="77"/>
            </a:endParaRPr>
          </a:p>
          <a:p>
            <a:r>
              <a:rPr lang="en-GB" sz="2400" dirty="0">
                <a:solidFill>
                  <a:schemeClr val="tx1"/>
                </a:solidFill>
                <a:latin typeface="American Typewriter" panose="02090604020004020304" pitchFamily="18" charset="77"/>
              </a:rPr>
              <a:t>B</a:t>
            </a:r>
            <a:r>
              <a:rPr lang="en-MU" sz="2400" dirty="0">
                <a:solidFill>
                  <a:schemeClr val="tx1"/>
                </a:solidFill>
                <a:latin typeface="American Typewriter" panose="02090604020004020304" pitchFamily="18" charset="77"/>
              </a:rPr>
              <a:t>y</a:t>
            </a:r>
          </a:p>
          <a:p>
            <a:r>
              <a:rPr lang="en-GB" sz="2400" dirty="0">
                <a:solidFill>
                  <a:schemeClr val="tx1"/>
                </a:solidFill>
                <a:latin typeface="American Typewriter" panose="02090604020004020304" pitchFamily="18" charset="77"/>
              </a:rPr>
              <a:t>Sabir KADEL, Chief Executive Officer LRC</a:t>
            </a:r>
            <a:endParaRPr sz="2400" dirty="0">
              <a:solidFill>
                <a:schemeClr val="tx1"/>
              </a:solidFill>
              <a:latin typeface="American Typewriter" panose="02090604020004020304" pitchFamily="18" charset="77"/>
            </a:endParaRPr>
          </a:p>
        </p:txBody>
      </p:sp>
      <p:pic>
        <p:nvPicPr>
          <p:cNvPr id="4" name="Picture 3">
            <a:extLst>
              <a:ext uri="{FF2B5EF4-FFF2-40B4-BE49-F238E27FC236}">
                <a16:creationId xmlns:a16="http://schemas.microsoft.com/office/drawing/2014/main" id="{FA890EAF-44FB-E697-5E9B-53DD08D413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5582" y="577331"/>
            <a:ext cx="3124200" cy="2110663"/>
          </a:xfrm>
          <a:prstGeom prst="rect">
            <a:avLst/>
          </a:prstGeom>
          <a:solidFill>
            <a:schemeClr val="lt1"/>
          </a:solidFill>
          <a:ln w="63500" cap="sq" cmpd="thickThin">
            <a:solidFill>
              <a:srgbClr val="000000"/>
            </a:solidFill>
            <a:prstDash val="solid"/>
            <a:miter lim="800000"/>
          </a:ln>
          <a:effectLst>
            <a:innerShdw blurRad="76200">
              <a:srgbClr val="000000"/>
            </a:inn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C264DD-39DA-11B6-47D2-FB46230E754D}"/>
              </a:ext>
            </a:extLst>
          </p:cNvPr>
          <p:cNvSpPr>
            <a:spLocks noGrp="1"/>
          </p:cNvSpPr>
          <p:nvPr>
            <p:ph idx="1"/>
          </p:nvPr>
        </p:nvSpPr>
        <p:spPr>
          <a:xfrm>
            <a:off x="457200" y="266218"/>
            <a:ext cx="8229600" cy="5859945"/>
          </a:xfrm>
        </p:spPr>
        <p:txBody>
          <a:bodyPr>
            <a:normAutofit fontScale="92500" lnSpcReduction="20000"/>
          </a:bodyPr>
          <a:lstStyle/>
          <a:p>
            <a:pPr marL="0" indent="0" algn="just">
              <a:buNone/>
            </a:pPr>
            <a:endParaRPr lang="en-GB" dirty="0"/>
          </a:p>
          <a:p>
            <a:pPr marL="0" indent="0" algn="just">
              <a:buNone/>
            </a:pPr>
            <a:r>
              <a:rPr lang="en-GB" dirty="0"/>
              <a:t>This legal doctrine is not merely outdated; it is inherently perilous. By enshrining in law the notion that emotions—especially jealousy and betrayal—can serve as a partial justification for taking a human life, it legitimises and perpetuates gender-based violence. </a:t>
            </a:r>
          </a:p>
          <a:p>
            <a:pPr marL="0" indent="0" algn="just">
              <a:buNone/>
            </a:pPr>
            <a:r>
              <a:rPr lang="en-GB" dirty="0"/>
              <a:t>Such a provision is fundamentally at odds with contemporary principles of </a:t>
            </a:r>
            <a:r>
              <a:rPr lang="en-GB" b="1" dirty="0"/>
              <a:t>gender equality, human rights, and due process</a:t>
            </a:r>
            <a:r>
              <a:rPr lang="en-GB" dirty="0"/>
              <a:t>, all of which require that homicide be adjudicated with unwavering consistency, without regard to the perpetrator’s emotional state. Murder must be recognised for what it is—an act that demands full accountability under the law.</a:t>
            </a:r>
            <a:endParaRPr lang="en-MU" dirty="0"/>
          </a:p>
        </p:txBody>
      </p:sp>
    </p:spTree>
    <p:extLst>
      <p:ext uri="{BB962C8B-B14F-4D97-AF65-F5344CB8AC3E}">
        <p14:creationId xmlns:p14="http://schemas.microsoft.com/office/powerpoint/2010/main" val="2602233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a:latin typeface="American Typewriter" panose="02090604020004020304" pitchFamily="18" charset="77"/>
              </a:rPr>
              <a:t>(B) </a:t>
            </a:r>
            <a:r>
              <a:rPr sz="2800" b="1" dirty="0">
                <a:latin typeface="American Typewriter" panose="02090604020004020304" pitchFamily="18" charset="77"/>
              </a:rPr>
              <a:t>Reforming Section 250: </a:t>
            </a:r>
            <a:r>
              <a:rPr sz="2800" b="1" dirty="0" err="1">
                <a:latin typeface="American Typewriter" panose="02090604020004020304" pitchFamily="18" charset="77"/>
              </a:rPr>
              <a:t>Decriminali</a:t>
            </a:r>
            <a:r>
              <a:rPr lang="en-GB" sz="2800" b="1" dirty="0">
                <a:latin typeface="American Typewriter" panose="02090604020004020304" pitchFamily="18" charset="77"/>
              </a:rPr>
              <a:t>s</a:t>
            </a:r>
            <a:r>
              <a:rPr sz="2800" b="1" dirty="0" err="1">
                <a:latin typeface="American Typewriter" panose="02090604020004020304" pitchFamily="18" charset="77"/>
              </a:rPr>
              <a:t>ation</a:t>
            </a:r>
            <a:r>
              <a:rPr sz="2800" b="1" dirty="0">
                <a:latin typeface="American Typewriter" panose="02090604020004020304" pitchFamily="18" charset="77"/>
              </a:rPr>
              <a:t> of </a:t>
            </a:r>
            <a:r>
              <a:rPr lang="en-GB" sz="2800" b="1" dirty="0">
                <a:latin typeface="American Typewriter" panose="02090604020004020304" pitchFamily="18" charset="77"/>
              </a:rPr>
              <a:t>Consensual </a:t>
            </a:r>
            <a:r>
              <a:rPr sz="2800" b="1" dirty="0">
                <a:latin typeface="American Typewriter" panose="02090604020004020304" pitchFamily="18" charset="77"/>
              </a:rPr>
              <a:t>Sodomy</a:t>
            </a:r>
          </a:p>
        </p:txBody>
      </p:sp>
      <p:sp>
        <p:nvSpPr>
          <p:cNvPr id="3" name="Content Placeholder 2"/>
          <p:cNvSpPr>
            <a:spLocks noGrp="1"/>
          </p:cNvSpPr>
          <p:nvPr>
            <p:ph idx="1"/>
          </p:nvPr>
        </p:nvSpPr>
        <p:spPr/>
        <p:txBody>
          <a:bodyPr>
            <a:normAutofit lnSpcReduction="10000"/>
          </a:bodyPr>
          <a:lstStyle/>
          <a:p>
            <a:pPr algn="just"/>
            <a:r>
              <a:rPr dirty="0"/>
              <a:t>Colonial-era law </a:t>
            </a:r>
            <a:r>
              <a:rPr dirty="0" err="1"/>
              <a:t>criminali</a:t>
            </a:r>
            <a:r>
              <a:rPr lang="en-GB" dirty="0"/>
              <a:t>s</a:t>
            </a:r>
            <a:r>
              <a:rPr dirty="0"/>
              <a:t>ed consensual sodomy.</a:t>
            </a:r>
          </a:p>
          <a:p>
            <a:pPr algn="just"/>
            <a:r>
              <a:rPr dirty="0"/>
              <a:t>Rooted in Victorian morality rather than indigenous legal traditions.</a:t>
            </a:r>
          </a:p>
          <a:p>
            <a:pPr algn="just"/>
            <a:r>
              <a:rPr dirty="0"/>
              <a:t>Supreme Court </a:t>
            </a:r>
            <a:r>
              <a:rPr dirty="0" err="1"/>
              <a:t>decriminali</a:t>
            </a:r>
            <a:r>
              <a:rPr lang="en-GB" dirty="0"/>
              <a:t>s</a:t>
            </a:r>
            <a:r>
              <a:rPr dirty="0"/>
              <a:t>ed sodomy in 2023</a:t>
            </a:r>
            <a:r>
              <a:rPr lang="en-GB" dirty="0"/>
              <a:t> between consensual male adults</a:t>
            </a:r>
            <a:r>
              <a:rPr dirty="0"/>
              <a:t> (</a:t>
            </a:r>
            <a:r>
              <a:rPr i="1" dirty="0"/>
              <a:t>Ah Seek v State of Mauritius</a:t>
            </a:r>
            <a:r>
              <a:rPr dirty="0"/>
              <a:t>).</a:t>
            </a:r>
          </a:p>
          <a:p>
            <a:pPr algn="just"/>
            <a:r>
              <a:rPr dirty="0"/>
              <a:t>LRC proposed a consent-based approach to legal reform.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480A9-BF75-C014-99E0-357BECB87211}"/>
              </a:ext>
            </a:extLst>
          </p:cNvPr>
          <p:cNvSpPr>
            <a:spLocks noGrp="1"/>
          </p:cNvSpPr>
          <p:nvPr>
            <p:ph type="title"/>
          </p:nvPr>
        </p:nvSpPr>
        <p:spPr/>
        <p:txBody>
          <a:bodyPr>
            <a:normAutofit fontScale="90000"/>
          </a:bodyPr>
          <a:lstStyle/>
          <a:p>
            <a:r>
              <a:rPr lang="en-MU" dirty="0">
                <a:latin typeface="American Typewriter" panose="02090604020004020304" pitchFamily="18" charset="77"/>
              </a:rPr>
              <a:t>Insertion of a new Section 47 in the Mauritian Criminal Code</a:t>
            </a:r>
          </a:p>
        </p:txBody>
      </p:sp>
      <p:sp>
        <p:nvSpPr>
          <p:cNvPr id="3" name="Content Placeholder 2">
            <a:extLst>
              <a:ext uri="{FF2B5EF4-FFF2-40B4-BE49-F238E27FC236}">
                <a16:creationId xmlns:a16="http://schemas.microsoft.com/office/drawing/2014/main" id="{C2AA4DAC-A4EB-307C-F258-D563CB9356D3}"/>
              </a:ext>
            </a:extLst>
          </p:cNvPr>
          <p:cNvSpPr>
            <a:spLocks noGrp="1"/>
          </p:cNvSpPr>
          <p:nvPr>
            <p:ph idx="1"/>
          </p:nvPr>
        </p:nvSpPr>
        <p:spPr/>
        <p:txBody>
          <a:bodyPr>
            <a:normAutofit fontScale="92500" lnSpcReduction="20000"/>
          </a:bodyPr>
          <a:lstStyle/>
          <a:p>
            <a:pPr marL="114300" indent="0" algn="just">
              <a:lnSpc>
                <a:spcPct val="150000"/>
              </a:lnSpc>
              <a:buNone/>
            </a:pPr>
            <a:r>
              <a:rPr lang="en-GB" sz="1800" kern="100" dirty="0">
                <a:effectLst/>
                <a:ea typeface="Calibri" panose="020F0502020204030204" pitchFamily="34" charset="0"/>
                <a:cs typeface="Times New Roman" panose="02020603050405020304" pitchFamily="18" charset="0"/>
              </a:rPr>
              <a:t>“(a) Notwithstanding any provision in this Code to the contrary, any act between consenting adults, where the individuals have the capacity to give consent, shall be deemed to be lawful, provided that such act:</a:t>
            </a:r>
            <a:endParaRPr lang="en-MU" sz="1800" kern="100" dirty="0">
              <a:effectLst/>
              <a:ea typeface="Calibri" panose="020F0502020204030204" pitchFamily="34" charset="0"/>
              <a:cs typeface="Times New Roman" panose="02020603050405020304" pitchFamily="18" charset="0"/>
            </a:endParaRPr>
          </a:p>
          <a:p>
            <a:pPr marL="114300" indent="0" algn="just">
              <a:lnSpc>
                <a:spcPct val="150000"/>
              </a:lnSpc>
              <a:buNone/>
            </a:pPr>
            <a:r>
              <a:rPr lang="en-GB" sz="1800" kern="100" dirty="0">
                <a:effectLst/>
                <a:ea typeface="Calibri" panose="020F0502020204030204" pitchFamily="34" charset="0"/>
                <a:cs typeface="Times New Roman" panose="02020603050405020304" pitchFamily="18" charset="0"/>
              </a:rPr>
              <a:t>(</a:t>
            </a:r>
            <a:r>
              <a:rPr lang="en-GB" sz="1800" kern="100" dirty="0" err="1">
                <a:effectLst/>
                <a:ea typeface="Calibri" panose="020F0502020204030204" pitchFamily="34" charset="0"/>
                <a:cs typeface="Times New Roman" panose="02020603050405020304" pitchFamily="18" charset="0"/>
              </a:rPr>
              <a:t>i</a:t>
            </a:r>
            <a:r>
              <a:rPr lang="en-GB" sz="1800" kern="100" dirty="0">
                <a:effectLst/>
                <a:ea typeface="Calibri" panose="020F0502020204030204" pitchFamily="34" charset="0"/>
                <a:cs typeface="Times New Roman" panose="02020603050405020304" pitchFamily="18" charset="0"/>
              </a:rPr>
              <a:t>) Does not result in non-consensual harm to others;</a:t>
            </a:r>
            <a:endParaRPr lang="en-MU" sz="1800" kern="100" dirty="0">
              <a:effectLst/>
              <a:ea typeface="Calibri" panose="020F0502020204030204" pitchFamily="34" charset="0"/>
              <a:cs typeface="Times New Roman" panose="02020603050405020304" pitchFamily="18" charset="0"/>
            </a:endParaRPr>
          </a:p>
          <a:p>
            <a:pPr marL="114300" indent="0" algn="just">
              <a:lnSpc>
                <a:spcPct val="150000"/>
              </a:lnSpc>
              <a:buNone/>
            </a:pPr>
            <a:r>
              <a:rPr lang="en-GB" sz="1800" kern="100" dirty="0">
                <a:effectLst/>
                <a:ea typeface="Calibri" panose="020F0502020204030204" pitchFamily="34" charset="0"/>
                <a:cs typeface="Times New Roman" panose="02020603050405020304" pitchFamily="18" charset="0"/>
              </a:rPr>
              <a:t>(ii) Does not involve coercion, duress, manipulation, or undue influence; and</a:t>
            </a:r>
            <a:endParaRPr lang="en-MU" sz="1800" kern="100" dirty="0">
              <a:effectLst/>
              <a:ea typeface="Calibri" panose="020F0502020204030204" pitchFamily="34" charset="0"/>
              <a:cs typeface="Times New Roman" panose="02020603050405020304" pitchFamily="18" charset="0"/>
            </a:endParaRPr>
          </a:p>
          <a:p>
            <a:pPr marL="114300" indent="0" algn="just">
              <a:lnSpc>
                <a:spcPct val="150000"/>
              </a:lnSpc>
              <a:buNone/>
            </a:pPr>
            <a:r>
              <a:rPr lang="en-GB" sz="1800" kern="100" dirty="0">
                <a:effectLst/>
                <a:ea typeface="Calibri" panose="020F0502020204030204" pitchFamily="34" charset="0"/>
                <a:cs typeface="Times New Roman" panose="02020603050405020304" pitchFamily="18" charset="0"/>
              </a:rPr>
              <a:t>(iii) Does not violate public order or public policy.</a:t>
            </a:r>
            <a:endParaRPr lang="en-MU" sz="1800" kern="100" dirty="0">
              <a:effectLst/>
              <a:ea typeface="Calibri" panose="020F0502020204030204" pitchFamily="34" charset="0"/>
              <a:cs typeface="Times New Roman" panose="02020603050405020304" pitchFamily="18" charset="0"/>
            </a:endParaRPr>
          </a:p>
          <a:p>
            <a:pPr marL="114300" indent="0" algn="just">
              <a:lnSpc>
                <a:spcPct val="150000"/>
              </a:lnSpc>
              <a:buNone/>
            </a:pPr>
            <a:r>
              <a:rPr lang="en-GB" sz="1800" kern="100" dirty="0">
                <a:effectLst/>
                <a:ea typeface="Calibri" panose="020F0502020204030204" pitchFamily="34" charset="0"/>
                <a:cs typeface="Times New Roman" panose="02020603050405020304" pitchFamily="18" charset="0"/>
              </a:rPr>
              <a:t>(b) For the purpose of this section, ‘consent’ shall mean the free and informed agreement to the act by the person concerned.</a:t>
            </a:r>
            <a:endParaRPr lang="en-MU" sz="1800" kern="100" dirty="0">
              <a:effectLst/>
              <a:ea typeface="Calibri" panose="020F0502020204030204" pitchFamily="34" charset="0"/>
              <a:cs typeface="Times New Roman" panose="02020603050405020304" pitchFamily="18" charset="0"/>
            </a:endParaRPr>
          </a:p>
          <a:p>
            <a:pPr marL="114300" indent="0" algn="just">
              <a:lnSpc>
                <a:spcPct val="150000"/>
              </a:lnSpc>
              <a:buNone/>
            </a:pPr>
            <a:r>
              <a:rPr lang="en-GB" sz="1800" kern="100" dirty="0">
                <a:effectLst/>
                <a:ea typeface="Calibri" panose="020F0502020204030204" pitchFamily="34" charset="0"/>
                <a:cs typeface="Times New Roman" panose="02020603050405020304" pitchFamily="18" charset="0"/>
              </a:rPr>
              <a:t>(</a:t>
            </a:r>
            <a:r>
              <a:rPr lang="en-GB" sz="1800" kern="100" dirty="0" err="1">
                <a:effectLst/>
                <a:ea typeface="Calibri" panose="020F0502020204030204" pitchFamily="34" charset="0"/>
                <a:cs typeface="Times New Roman" panose="02020603050405020304" pitchFamily="18" charset="0"/>
              </a:rPr>
              <a:t>i</a:t>
            </a:r>
            <a:r>
              <a:rPr lang="en-GB" sz="1800" kern="100" dirty="0">
                <a:effectLst/>
                <a:ea typeface="Calibri" panose="020F0502020204030204" pitchFamily="34" charset="0"/>
                <a:cs typeface="Times New Roman" panose="02020603050405020304" pitchFamily="18" charset="0"/>
              </a:rPr>
              <a:t>) Consent must be established at every stage of the act. It must be ongoing, freely given, informed, and reversible at any point.</a:t>
            </a:r>
            <a:endParaRPr lang="en-MU" sz="1800" kern="100" dirty="0">
              <a:effectLst/>
              <a:ea typeface="Calibri" panose="020F0502020204030204" pitchFamily="34" charset="0"/>
              <a:cs typeface="Times New Roman" panose="02020603050405020304" pitchFamily="18" charset="0"/>
            </a:endParaRPr>
          </a:p>
          <a:p>
            <a:pPr marL="114300" indent="0" algn="just">
              <a:lnSpc>
                <a:spcPct val="150000"/>
              </a:lnSpc>
              <a:buNone/>
            </a:pPr>
            <a:r>
              <a:rPr lang="en-GB" sz="1800" kern="100" dirty="0">
                <a:effectLst/>
                <a:ea typeface="Calibri" panose="020F0502020204030204" pitchFamily="34" charset="0"/>
                <a:cs typeface="Times New Roman" panose="02020603050405020304" pitchFamily="18" charset="0"/>
              </a:rPr>
              <a:t>(ii) An individual is incapable of giving consent if the individual is incapacitated due to the use of drugs or alcohol, or is unable to understand the nature or condition of the act.</a:t>
            </a:r>
            <a:endParaRPr lang="en-MU" sz="1800" kern="100" dirty="0">
              <a:effectLst/>
              <a:ea typeface="Calibri" panose="020F0502020204030204" pitchFamily="34" charset="0"/>
              <a:cs typeface="Times New Roman" panose="02020603050405020304" pitchFamily="18" charset="0"/>
            </a:endParaRPr>
          </a:p>
          <a:p>
            <a:pPr marL="0" indent="0">
              <a:buNone/>
            </a:pPr>
            <a:endParaRPr lang="en-MU" dirty="0"/>
          </a:p>
        </p:txBody>
      </p:sp>
    </p:spTree>
    <p:extLst>
      <p:ext uri="{BB962C8B-B14F-4D97-AF65-F5344CB8AC3E}">
        <p14:creationId xmlns:p14="http://schemas.microsoft.com/office/powerpoint/2010/main" val="706833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C7C0D9-C645-49C2-A2D0-3F20C853ED25}"/>
              </a:ext>
            </a:extLst>
          </p:cNvPr>
          <p:cNvSpPr>
            <a:spLocks noGrp="1"/>
          </p:cNvSpPr>
          <p:nvPr>
            <p:ph idx="1"/>
          </p:nvPr>
        </p:nvSpPr>
        <p:spPr>
          <a:xfrm>
            <a:off x="457200" y="254644"/>
            <a:ext cx="8229600" cy="5871520"/>
          </a:xfrm>
        </p:spPr>
        <p:txBody>
          <a:bodyPr>
            <a:normAutofit fontScale="92500" lnSpcReduction="20000"/>
          </a:bodyPr>
          <a:lstStyle/>
          <a:p>
            <a:pPr marL="0" indent="0" algn="just">
              <a:buNone/>
            </a:pPr>
            <a:r>
              <a:rPr lang="en-GB" dirty="0"/>
              <a:t>The proposed </a:t>
            </a:r>
            <a:r>
              <a:rPr lang="en-GB" b="1" dirty="0"/>
              <a:t>Section 47</a:t>
            </a:r>
            <a:r>
              <a:rPr lang="en-GB" dirty="0"/>
              <a:t>, inspired by </a:t>
            </a:r>
            <a:r>
              <a:rPr lang="en-GB" b="1" dirty="0"/>
              <a:t>Section 228 of the German Criminal Code</a:t>
            </a:r>
            <a:r>
              <a:rPr lang="en-GB" dirty="0"/>
              <a:t>, seeks to enshrine a fundamental legal principle that prioritises </a:t>
            </a:r>
            <a:r>
              <a:rPr lang="en-GB" b="1" dirty="0"/>
              <a:t>consent and individual autonomy</a:t>
            </a:r>
            <a:r>
              <a:rPr lang="en-GB" dirty="0"/>
              <a:t>. </a:t>
            </a:r>
          </a:p>
          <a:p>
            <a:pPr marL="0" indent="0" algn="just">
              <a:buNone/>
            </a:pPr>
            <a:r>
              <a:rPr lang="en-GB" dirty="0"/>
              <a:t>This provision would effectively </a:t>
            </a:r>
            <a:r>
              <a:rPr lang="en-GB" b="1" dirty="0"/>
              <a:t>decriminalise consensual sodomy</a:t>
            </a:r>
            <a:r>
              <a:rPr lang="en-GB" dirty="0"/>
              <a:t> under </a:t>
            </a:r>
            <a:r>
              <a:rPr lang="en-GB" b="1" dirty="0"/>
              <a:t>Section 250 of the Mauritian Criminal Code</a:t>
            </a:r>
            <a:r>
              <a:rPr lang="en-GB" dirty="0"/>
              <a:t> by affirming that any act between consenting adults is lawful, provided specific safeguards are met. By establishing a clear standard, the new provision would override conflicting sections of the Criminal Code, ensuring that individuals engaging in </a:t>
            </a:r>
            <a:r>
              <a:rPr lang="en-GB" b="1" dirty="0"/>
              <a:t>private, consensual conduct</a:t>
            </a:r>
            <a:r>
              <a:rPr lang="en-GB" dirty="0"/>
              <a:t> are not subjected to criminal prosecution, thereby aligning Mauritian law with modern human rights principles.</a:t>
            </a:r>
            <a:endParaRPr lang="en-MU" dirty="0"/>
          </a:p>
        </p:txBody>
      </p:sp>
    </p:spTree>
    <p:extLst>
      <p:ext uri="{BB962C8B-B14F-4D97-AF65-F5344CB8AC3E}">
        <p14:creationId xmlns:p14="http://schemas.microsoft.com/office/powerpoint/2010/main" val="372215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B9A3BD-6B00-8FBF-99A6-C0ADE12A50F4}"/>
              </a:ext>
            </a:extLst>
          </p:cNvPr>
          <p:cNvSpPr>
            <a:spLocks noGrp="1"/>
          </p:cNvSpPr>
          <p:nvPr>
            <p:ph idx="1"/>
          </p:nvPr>
        </p:nvSpPr>
        <p:spPr>
          <a:xfrm>
            <a:off x="457200" y="335666"/>
            <a:ext cx="8229600" cy="6134582"/>
          </a:xfrm>
        </p:spPr>
        <p:txBody>
          <a:bodyPr>
            <a:normAutofit fontScale="55000" lnSpcReduction="20000"/>
          </a:bodyPr>
          <a:lstStyle/>
          <a:p>
            <a:endParaRPr lang="en-GB" dirty="0"/>
          </a:p>
          <a:p>
            <a:pPr marL="0" indent="0" algn="ctr">
              <a:buNone/>
            </a:pPr>
            <a:r>
              <a:rPr lang="en-GB" sz="5100" b="1" dirty="0">
                <a:latin typeface="American Typewriter" panose="02090604020004020304" pitchFamily="18" charset="77"/>
              </a:rPr>
              <a:t>(C) Doing away with provisional charges</a:t>
            </a:r>
          </a:p>
          <a:p>
            <a:endParaRPr lang="en-GB" dirty="0"/>
          </a:p>
          <a:p>
            <a:pPr algn="just"/>
            <a:r>
              <a:rPr lang="en-GB" sz="3600" dirty="0"/>
              <a:t>A significant legal anomaly in Mauritius is that </a:t>
            </a:r>
            <a:r>
              <a:rPr lang="en-GB" sz="3600" b="1" dirty="0"/>
              <a:t>no statute explicitly recognizes or defines the concept of a provisional charge</a:t>
            </a:r>
            <a:r>
              <a:rPr lang="en-GB" sz="3600" dirty="0"/>
              <a:t>. Yet, it remains widely used by the police and has been accepted by the judiciary as a de facto part of the criminal justice system.</a:t>
            </a:r>
          </a:p>
          <a:p>
            <a:pPr algn="just"/>
            <a:r>
              <a:rPr lang="en-GB" sz="3600" dirty="0"/>
              <a:t>Despite the absence of any explicit legal provision authorizing their use, "provisional charges" remain a distinctive and controversial feature of the Mauritian criminal justice system. Rooted in British colonial legal traditions, this practice has persisted without a clear statutory basis, allowing for frequent abuse by law enforcement authorities. The lack of judicial oversight and defined procedural safeguards has resulted in numerous instances of arbitrary arrest and extended detentions without proper cause.</a:t>
            </a:r>
          </a:p>
          <a:p>
            <a:pPr algn="just"/>
            <a:r>
              <a:rPr lang="en-GB" sz="3600" dirty="0"/>
              <a:t>The Law Reform Commission of Mauritius has recognized these deficiencies and has advocated for the introduction of legislative reforms akin to the UK’s </a:t>
            </a:r>
            <a:r>
              <a:rPr lang="en-GB" sz="3600" b="1" dirty="0"/>
              <a:t>Police and Criminal Evidence Act 1984 (PACE)</a:t>
            </a:r>
            <a:r>
              <a:rPr lang="en-GB" sz="3600" dirty="0"/>
              <a:t>, which governs police investigations, arrests, and charging procedures with a strong emphasis on safeguarding the rights of suspects. This note examines the legal vacuum surrounding provisional charges, their abuse by the police, and the urgent need for legislative reform in light of comparative experiences, particularly the UK, France, and South Africa.</a:t>
            </a:r>
          </a:p>
          <a:p>
            <a:pPr marL="0" indent="0">
              <a:buNone/>
            </a:pPr>
            <a:endParaRPr lang="en-MU" dirty="0"/>
          </a:p>
        </p:txBody>
      </p:sp>
    </p:spTree>
    <p:extLst>
      <p:ext uri="{BB962C8B-B14F-4D97-AF65-F5344CB8AC3E}">
        <p14:creationId xmlns:p14="http://schemas.microsoft.com/office/powerpoint/2010/main" val="2593384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CBFE5A-C7D9-34BB-A4E7-93BCAA1BF79D}"/>
              </a:ext>
            </a:extLst>
          </p:cNvPr>
          <p:cNvSpPr>
            <a:spLocks noGrp="1"/>
          </p:cNvSpPr>
          <p:nvPr>
            <p:ph idx="1"/>
          </p:nvPr>
        </p:nvSpPr>
        <p:spPr>
          <a:xfrm>
            <a:off x="457200" y="393540"/>
            <a:ext cx="8229600" cy="5732624"/>
          </a:xfrm>
        </p:spPr>
        <p:txBody>
          <a:bodyPr>
            <a:normAutofit fontScale="92500" lnSpcReduction="20000"/>
          </a:bodyPr>
          <a:lstStyle/>
          <a:p>
            <a:pPr marL="0" indent="0" algn="just">
              <a:buNone/>
            </a:pPr>
            <a:r>
              <a:rPr lang="en-GB" dirty="0"/>
              <a:t>The abolition or reform of provisions such as </a:t>
            </a:r>
            <a:r>
              <a:rPr lang="en-GB" b="1" dirty="0"/>
              <a:t>Sections 242 and 250, and doing away with provisional charges</a:t>
            </a:r>
            <a:r>
              <a:rPr lang="en-GB" dirty="0"/>
              <a:t> is not an isolated initiative, it is part of a broader imperative to </a:t>
            </a:r>
            <a:r>
              <a:rPr lang="en-GB" b="1" dirty="0"/>
              <a:t>purge our legal system of colonial remnants that no longer serve a legitimate purpose</a:t>
            </a:r>
            <a:r>
              <a:rPr lang="en-GB" dirty="0"/>
              <a:t>. </a:t>
            </a:r>
          </a:p>
          <a:p>
            <a:pPr marL="0" indent="0" algn="just">
              <a:buNone/>
            </a:pPr>
            <a:r>
              <a:rPr lang="en-GB" dirty="0"/>
              <a:t>These laws were not designed to safeguard the rights of the local population but were imposed by colonial rulers to enforce a moral and social order </a:t>
            </a:r>
            <a:r>
              <a:rPr lang="en-GB" b="1" dirty="0"/>
              <a:t>detached from the realities and values of the people they governed</a:t>
            </a:r>
            <a:r>
              <a:rPr lang="en-GB" dirty="0"/>
              <a:t>. Their continued existence is anachronistic, and their repeal is essential to ensuring a legal framework that reflects </a:t>
            </a:r>
            <a:r>
              <a:rPr lang="en-GB" b="1" dirty="0"/>
              <a:t>justice, equality, and the sovereignty of our nation</a:t>
            </a:r>
            <a:r>
              <a:rPr lang="en-GB" dirty="0"/>
              <a:t>.</a:t>
            </a:r>
            <a:endParaRPr lang="en-MU" dirty="0"/>
          </a:p>
        </p:txBody>
      </p:sp>
    </p:spTree>
    <p:extLst>
      <p:ext uri="{BB962C8B-B14F-4D97-AF65-F5344CB8AC3E}">
        <p14:creationId xmlns:p14="http://schemas.microsoft.com/office/powerpoint/2010/main" val="2800398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a:latin typeface="American Typewriter" panose="02090604020004020304" pitchFamily="18" charset="77"/>
              </a:rPr>
              <a:t>III. </a:t>
            </a:r>
            <a:r>
              <a:rPr sz="2800" b="1" dirty="0">
                <a:latin typeface="American Typewriter" panose="02090604020004020304" pitchFamily="18" charset="77"/>
              </a:rPr>
              <a:t>Future of Law Reform in Mauritius</a:t>
            </a:r>
          </a:p>
        </p:txBody>
      </p:sp>
      <p:sp>
        <p:nvSpPr>
          <p:cNvPr id="3" name="Content Placeholder 2"/>
          <p:cNvSpPr>
            <a:spLocks noGrp="1"/>
          </p:cNvSpPr>
          <p:nvPr>
            <p:ph idx="1"/>
          </p:nvPr>
        </p:nvSpPr>
        <p:spPr/>
        <p:txBody>
          <a:bodyPr/>
          <a:lstStyle/>
          <a:p>
            <a:pPr algn="just"/>
            <a:r>
              <a:rPr dirty="0"/>
              <a:t>Strengthening LRC’s independence and impact.</a:t>
            </a:r>
          </a:p>
          <a:p>
            <a:pPr algn="just"/>
            <a:r>
              <a:rPr dirty="0"/>
              <a:t>Expanding regional and Commonwealth collaborations.</a:t>
            </a:r>
          </a:p>
          <a:p>
            <a:pPr algn="just"/>
            <a:r>
              <a:rPr dirty="0"/>
              <a:t>Promoting people-centric law reform.</a:t>
            </a:r>
          </a:p>
          <a:p>
            <a:pPr algn="just"/>
            <a:r>
              <a:rPr dirty="0"/>
              <a:t>Ensuring laws reflect contemporary values and societal needs.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a:latin typeface="American Typewriter" panose="02090604020004020304" pitchFamily="18" charset="77"/>
              </a:rPr>
              <a:t>Conclusion</a:t>
            </a:r>
          </a:p>
        </p:txBody>
      </p:sp>
      <p:sp>
        <p:nvSpPr>
          <p:cNvPr id="3" name="Content Placeholder 2"/>
          <p:cNvSpPr>
            <a:spLocks noGrp="1"/>
          </p:cNvSpPr>
          <p:nvPr>
            <p:ph idx="1"/>
          </p:nvPr>
        </p:nvSpPr>
        <p:spPr/>
        <p:txBody>
          <a:bodyPr/>
          <a:lstStyle/>
          <a:p>
            <a:pPr algn="just"/>
            <a:r>
              <a:rPr dirty="0"/>
              <a:t>Law reform in small states is crucial for sovereignty.</a:t>
            </a:r>
          </a:p>
          <a:p>
            <a:pPr algn="just"/>
            <a:r>
              <a:rPr dirty="0"/>
              <a:t>LRC ensures outdated, unjust laws are repealed.</a:t>
            </a:r>
          </a:p>
          <a:p>
            <a:pPr algn="just"/>
            <a:r>
              <a:rPr dirty="0"/>
              <a:t>Reforming laws is a moral and historical responsibility.</a:t>
            </a:r>
          </a:p>
          <a:p>
            <a:pPr algn="just"/>
            <a:r>
              <a:rPr dirty="0"/>
              <a:t>The law must evolve to reflect modern principles of justice.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pic>
        <p:nvPicPr>
          <p:cNvPr id="1028" name="Picture 4" descr="Mesmerising Mauritius escape with hotel options | Secret Escapes">
            <a:extLst>
              <a:ext uri="{FF2B5EF4-FFF2-40B4-BE49-F238E27FC236}">
                <a16:creationId xmlns:a16="http://schemas.microsoft.com/office/drawing/2014/main" id="{D5F82253-C34D-5003-1F93-C1DED1F12F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9614C2C3-B088-C30A-8E44-031824C05091}"/>
              </a:ext>
            </a:extLst>
          </p:cNvPr>
          <p:cNvSpPr>
            <a:spLocks noGrp="1"/>
          </p:cNvSpPr>
          <p:nvPr>
            <p:ph type="title"/>
          </p:nvPr>
        </p:nvSpPr>
        <p:spPr>
          <a:xfrm>
            <a:off x="1224746" y="1154314"/>
            <a:ext cx="8229600" cy="1143000"/>
          </a:xfrm>
        </p:spPr>
        <p:txBody>
          <a:bodyPr/>
          <a:lstStyle/>
          <a:p>
            <a:r>
              <a:rPr lang="en-MU" dirty="0">
                <a:latin typeface="American Typewriter" panose="02090604020004020304" pitchFamily="18" charset="77"/>
              </a:rPr>
              <a:t>Thank you!</a:t>
            </a:r>
          </a:p>
        </p:txBody>
      </p:sp>
      <p:sp>
        <p:nvSpPr>
          <p:cNvPr id="3" name="Content Placeholder 2">
            <a:extLst>
              <a:ext uri="{FF2B5EF4-FFF2-40B4-BE49-F238E27FC236}">
                <a16:creationId xmlns:a16="http://schemas.microsoft.com/office/drawing/2014/main" id="{EAAFACEB-9315-3DCB-8D67-044AC42E02F5}"/>
              </a:ext>
            </a:extLst>
          </p:cNvPr>
          <p:cNvSpPr>
            <a:spLocks noGrp="1"/>
          </p:cNvSpPr>
          <p:nvPr>
            <p:ph idx="1"/>
          </p:nvPr>
        </p:nvSpPr>
        <p:spPr/>
        <p:txBody>
          <a:bodyPr/>
          <a:lstStyle/>
          <a:p>
            <a:pPr marL="0" indent="0">
              <a:buNone/>
            </a:pPr>
            <a:endParaRPr lang="en-MU" dirty="0"/>
          </a:p>
          <a:p>
            <a:pPr marL="0" indent="0">
              <a:buNone/>
            </a:pPr>
            <a:endParaRPr lang="en-MU" dirty="0"/>
          </a:p>
          <a:p>
            <a:pPr marL="0" indent="0">
              <a:buNone/>
            </a:pPr>
            <a:endParaRPr lang="en-MU" dirty="0"/>
          </a:p>
        </p:txBody>
      </p:sp>
      <p:pic>
        <p:nvPicPr>
          <p:cNvPr id="4" name="Picture 3">
            <a:extLst>
              <a:ext uri="{FF2B5EF4-FFF2-40B4-BE49-F238E27FC236}">
                <a16:creationId xmlns:a16="http://schemas.microsoft.com/office/drawing/2014/main" id="{B280D0FF-56DF-C4CD-56C8-F44496B1DAB4}"/>
              </a:ext>
            </a:extLst>
          </p:cNvPr>
          <p:cNvPicPr>
            <a:picLocks noChangeAspect="1"/>
          </p:cNvPicPr>
          <p:nvPr/>
        </p:nvPicPr>
        <p:blipFill>
          <a:blip r:embed="rId3"/>
          <a:stretch>
            <a:fillRect/>
          </a:stretch>
        </p:blipFill>
        <p:spPr>
          <a:xfrm>
            <a:off x="-1423687" y="862574"/>
            <a:ext cx="6991109" cy="3193025"/>
          </a:xfrm>
          <a:prstGeom prst="rect">
            <a:avLst/>
          </a:prstGeom>
        </p:spPr>
      </p:pic>
      <p:pic>
        <p:nvPicPr>
          <p:cNvPr id="6" name="Picture 5">
            <a:extLst>
              <a:ext uri="{FF2B5EF4-FFF2-40B4-BE49-F238E27FC236}">
                <a16:creationId xmlns:a16="http://schemas.microsoft.com/office/drawing/2014/main" id="{B3A0114E-BDA1-8A88-019B-22989D4D419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9676" y="4107424"/>
            <a:ext cx="2384385" cy="1904438"/>
          </a:xfrm>
          <a:prstGeom prst="rect">
            <a:avLst/>
          </a:prstGeom>
          <a:solidFill>
            <a:schemeClr val="lt1"/>
          </a:solidFill>
          <a:ln w="635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4274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sz="2800" b="1" dirty="0">
                <a:latin typeface="American Typewriter" panose="02090604020004020304" pitchFamily="18" charset="77"/>
              </a:rPr>
              <a:t>Introduction: The Movement of History</a:t>
            </a:r>
          </a:p>
        </p:txBody>
      </p:sp>
      <p:sp>
        <p:nvSpPr>
          <p:cNvPr id="3" name="Content Placeholder 2"/>
          <p:cNvSpPr>
            <a:spLocks noGrp="1"/>
          </p:cNvSpPr>
          <p:nvPr>
            <p:ph idx="1"/>
          </p:nvPr>
        </p:nvSpPr>
        <p:spPr>
          <a:xfrm>
            <a:off x="457200" y="1111170"/>
            <a:ext cx="5121797" cy="5014993"/>
          </a:xfrm>
        </p:spPr>
        <p:txBody>
          <a:bodyPr>
            <a:normAutofit fontScale="92500"/>
          </a:bodyPr>
          <a:lstStyle/>
          <a:p>
            <a:pPr algn="just"/>
            <a:r>
              <a:rPr dirty="0"/>
              <a:t>History shapes the present and defines the future.</a:t>
            </a:r>
          </a:p>
          <a:p>
            <a:pPr algn="just"/>
            <a:r>
              <a:rPr dirty="0"/>
              <a:t>The colonial legacy continues through unresolved issues like the </a:t>
            </a:r>
            <a:r>
              <a:rPr dirty="0" err="1"/>
              <a:t>Chagos</a:t>
            </a:r>
            <a:r>
              <a:rPr dirty="0"/>
              <a:t> Islands.</a:t>
            </a:r>
          </a:p>
          <a:p>
            <a:pPr algn="just"/>
            <a:r>
              <a:rPr dirty="0"/>
              <a:t>Law reform is a means of completing </a:t>
            </a:r>
            <a:r>
              <a:rPr dirty="0" err="1"/>
              <a:t>decoloni</a:t>
            </a:r>
            <a:r>
              <a:rPr lang="en-GB" dirty="0"/>
              <a:t>s</a:t>
            </a:r>
            <a:r>
              <a:rPr dirty="0" err="1"/>
              <a:t>ation</a:t>
            </a:r>
            <a:r>
              <a:rPr dirty="0"/>
              <a:t>.</a:t>
            </a:r>
          </a:p>
          <a:p>
            <a:pPr algn="just"/>
            <a:r>
              <a:rPr dirty="0"/>
              <a:t>Repealing archaic laws ensures justice and sovereignty.</a:t>
            </a:r>
            <a:r>
              <a:rPr lang="en-GB" dirty="0"/>
              <a:t>                                    </a:t>
            </a:r>
            <a:endParaRPr dirty="0"/>
          </a:p>
        </p:txBody>
      </p:sp>
      <p:pic>
        <p:nvPicPr>
          <p:cNvPr id="4" name="Picture 2" descr="The End of History and the Last Man: Fukuyama, Francis: 9780743284554:  Amazon.com: Books">
            <a:extLst>
              <a:ext uri="{FF2B5EF4-FFF2-40B4-BE49-F238E27FC236}">
                <a16:creationId xmlns:a16="http://schemas.microsoft.com/office/drawing/2014/main" id="{44F69239-D956-E4FF-ABB0-57EFD527ED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6791" y="1417638"/>
            <a:ext cx="3058628" cy="414592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DA42A57-1B15-AE6F-0845-FB30495AC200}"/>
              </a:ext>
            </a:extLst>
          </p:cNvPr>
          <p:cNvSpPr txBox="1"/>
          <p:nvPr/>
        </p:nvSpPr>
        <p:spPr>
          <a:xfrm>
            <a:off x="4224759" y="5715000"/>
            <a:ext cx="4832430" cy="369332"/>
          </a:xfrm>
          <a:prstGeom prst="rect">
            <a:avLst/>
          </a:prstGeom>
          <a:noFill/>
        </p:spPr>
        <p:txBody>
          <a:bodyPr wrap="square" rtlCol="0">
            <a:spAutoFit/>
          </a:bodyPr>
          <a:lstStyle/>
          <a:p>
            <a:pPr algn="ctr"/>
            <a:r>
              <a:rPr lang="en-MU" dirty="0">
                <a:solidFill>
                  <a:srgbClr val="FF0000"/>
                </a:solidFill>
                <a:latin typeface="Apple Chancery" panose="03020702040506060504" pitchFamily="66" charset="-79"/>
                <a:cs typeface="Apple Chancery" panose="03020702040506060504" pitchFamily="66" charset="-79"/>
              </a:rPr>
              <a:t>                         </a:t>
            </a:r>
            <a:r>
              <a:rPr lang="en-MU" b="1" dirty="0">
                <a:solidFill>
                  <a:srgbClr val="FF0000"/>
                </a:solidFill>
                <a:latin typeface="Apple Chancery" panose="03020702040506060504" pitchFamily="66" charset="-79"/>
                <a:cs typeface="Apple Chancery" panose="03020702040506060504" pitchFamily="66" charset="-79"/>
              </a:rPr>
              <a:t>Fukuyama was</a:t>
            </a:r>
            <a:r>
              <a:rPr lang="en-MU" b="1" dirty="0">
                <a:solidFill>
                  <a:srgbClr val="FF0000"/>
                </a:solidFill>
                <a:latin typeface="APPLE CHANCERY" panose="03020702040506060504" pitchFamily="66" charset="-79"/>
                <a:cs typeface="APPLE CHANCERY" panose="03020702040506060504" pitchFamily="66" charset="-79"/>
              </a:rPr>
              <a:t> wrong!!!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595A3E-8A6B-56FD-B473-46022BC3A927}"/>
              </a:ext>
            </a:extLst>
          </p:cNvPr>
          <p:cNvSpPr>
            <a:spLocks noGrp="1"/>
          </p:cNvSpPr>
          <p:nvPr>
            <p:ph idx="1"/>
          </p:nvPr>
        </p:nvSpPr>
        <p:spPr>
          <a:xfrm>
            <a:off x="457200" y="324091"/>
            <a:ext cx="8229600" cy="5802072"/>
          </a:xfrm>
        </p:spPr>
        <p:txBody>
          <a:bodyPr/>
          <a:lstStyle/>
          <a:p>
            <a:pPr marL="0" indent="0" algn="just">
              <a:buNone/>
            </a:pPr>
            <a:r>
              <a:rPr lang="en-GB" dirty="0"/>
              <a:t>The legacy of colonial rule extends beyond mere geography, it is deeply embedded in our legal systems. It endures within statutes and codes that have remained unaltered long after the colonial banners were lowered. </a:t>
            </a:r>
          </a:p>
          <a:p>
            <a:pPr marL="0" indent="0" algn="just">
              <a:buNone/>
            </a:pPr>
            <a:r>
              <a:rPr lang="en-GB" dirty="0"/>
              <a:t>In small states, the mission of law reform agencies is, at its core, a continuation of the decolonisation process—undertaken not through political upheaval, but through the meticulous dismantling of legal vestiges that no longer serve a just and sovereign society.</a:t>
            </a:r>
            <a:endParaRPr lang="en-MU" dirty="0"/>
          </a:p>
        </p:txBody>
      </p:sp>
    </p:spTree>
    <p:extLst>
      <p:ext uri="{BB962C8B-B14F-4D97-AF65-F5344CB8AC3E}">
        <p14:creationId xmlns:p14="http://schemas.microsoft.com/office/powerpoint/2010/main" val="3177073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latin typeface="American Typewriter" panose="02090604020004020304" pitchFamily="18" charset="77"/>
              </a:rPr>
              <a:t>I. </a:t>
            </a:r>
            <a:r>
              <a:rPr sz="3200" b="1" dirty="0">
                <a:latin typeface="American Typewriter" panose="02090604020004020304" pitchFamily="18" charset="77"/>
              </a:rPr>
              <a:t>Mauritius Law Reform Commission (LRC)</a:t>
            </a:r>
          </a:p>
        </p:txBody>
      </p:sp>
      <p:sp>
        <p:nvSpPr>
          <p:cNvPr id="3" name="Content Placeholder 2"/>
          <p:cNvSpPr>
            <a:spLocks noGrp="1"/>
          </p:cNvSpPr>
          <p:nvPr>
            <p:ph idx="1"/>
          </p:nvPr>
        </p:nvSpPr>
        <p:spPr>
          <a:xfrm>
            <a:off x="457200" y="1076446"/>
            <a:ext cx="4022204" cy="5636870"/>
          </a:xfrm>
        </p:spPr>
        <p:txBody>
          <a:bodyPr>
            <a:normAutofit lnSpcReduction="10000"/>
          </a:bodyPr>
          <a:lstStyle/>
          <a:p>
            <a:pPr algn="just"/>
            <a:endParaRPr lang="en-GB" dirty="0"/>
          </a:p>
          <a:p>
            <a:pPr algn="just"/>
            <a:r>
              <a:rPr sz="2400" dirty="0"/>
              <a:t>Established under the Law Reform Commission Act 2005.</a:t>
            </a:r>
          </a:p>
          <a:p>
            <a:pPr algn="just"/>
            <a:r>
              <a:rPr sz="2400" dirty="0"/>
              <a:t>Independent statutory body ensuring laws remain just and relevant.</a:t>
            </a:r>
            <a:endParaRPr lang="en-GB" sz="2400" dirty="0"/>
          </a:p>
          <a:p>
            <a:pPr marL="0" indent="0" algn="just">
              <a:buNone/>
            </a:pPr>
            <a:r>
              <a:rPr lang="en-GB" sz="2400" i="1" dirty="0"/>
              <a:t>Functions</a:t>
            </a:r>
            <a:r>
              <a:rPr lang="en-GB" sz="2400" dirty="0"/>
              <a:t>:</a:t>
            </a:r>
          </a:p>
          <a:p>
            <a:pPr algn="just"/>
            <a:r>
              <a:rPr sz="2400" dirty="0"/>
              <a:t>  Reviewing outdated laws</a:t>
            </a:r>
            <a:r>
              <a:rPr lang="en-GB" sz="2400" dirty="0"/>
              <a:t>;</a:t>
            </a:r>
            <a:endParaRPr sz="2400" dirty="0"/>
          </a:p>
          <a:p>
            <a:pPr algn="just"/>
            <a:r>
              <a:rPr sz="2400" dirty="0"/>
              <a:t>  Proposing reforms based on human rights and constitutional principles</a:t>
            </a:r>
            <a:r>
              <a:rPr lang="en-GB" sz="2400" dirty="0"/>
              <a:t>;</a:t>
            </a:r>
            <a:endParaRPr sz="2400" dirty="0"/>
          </a:p>
          <a:p>
            <a:pPr algn="just"/>
            <a:r>
              <a:rPr sz="2400" dirty="0"/>
              <a:t>  Engaging stakeholders for participatory law reform.</a:t>
            </a:r>
          </a:p>
        </p:txBody>
      </p:sp>
      <p:pic>
        <p:nvPicPr>
          <p:cNvPr id="4" name="Picture 2" descr="Mauritius country profile - BBC News">
            <a:extLst>
              <a:ext uri="{FF2B5EF4-FFF2-40B4-BE49-F238E27FC236}">
                <a16:creationId xmlns:a16="http://schemas.microsoft.com/office/drawing/2014/main" id="{32BCBDC1-DC48-E2DD-A948-A17E067909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4999" y="1585732"/>
            <a:ext cx="4022205" cy="46761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02488-151A-A541-DC0A-13DA05D2095A}"/>
              </a:ext>
            </a:extLst>
          </p:cNvPr>
          <p:cNvSpPr>
            <a:spLocks noGrp="1"/>
          </p:cNvSpPr>
          <p:nvPr>
            <p:ph type="title"/>
          </p:nvPr>
        </p:nvSpPr>
        <p:spPr>
          <a:xfrm>
            <a:off x="457200" y="263063"/>
            <a:ext cx="8229600" cy="1143000"/>
          </a:xfrm>
        </p:spPr>
        <p:txBody>
          <a:bodyPr>
            <a:normAutofit fontScale="90000"/>
          </a:bodyPr>
          <a:lstStyle/>
          <a:p>
            <a:r>
              <a:rPr lang="en-US" sz="3600" dirty="0">
                <a:solidFill>
                  <a:srgbClr val="000000"/>
                </a:solidFill>
                <a:effectLst/>
                <a:latin typeface="+mn-lt"/>
                <a:ea typeface="Calibri" panose="020F0502020204030204" pitchFamily="34" charset="0"/>
              </a:rPr>
              <a:t>The Commission has the power </a:t>
            </a:r>
            <a:r>
              <a:rPr lang="en-US" sz="3600" i="1" dirty="0">
                <a:solidFill>
                  <a:srgbClr val="000000"/>
                </a:solidFill>
                <a:effectLst/>
                <a:latin typeface="+mn-lt"/>
                <a:ea typeface="Calibri" panose="020F0502020204030204" pitchFamily="34" charset="0"/>
              </a:rPr>
              <a:t>inter alia</a:t>
            </a:r>
            <a:r>
              <a:rPr lang="en-US" sz="3600" dirty="0">
                <a:solidFill>
                  <a:srgbClr val="000000"/>
                </a:solidFill>
                <a:effectLst/>
                <a:latin typeface="+mn-lt"/>
                <a:ea typeface="Calibri" panose="020F0502020204030204" pitchFamily="34" charset="0"/>
              </a:rPr>
              <a:t> to:</a:t>
            </a:r>
            <a:br>
              <a:rPr lang="en-MU" sz="4400" dirty="0">
                <a:solidFill>
                  <a:srgbClr val="000000"/>
                </a:solidFill>
                <a:effectLst/>
                <a:latin typeface="+mn-lt"/>
                <a:ea typeface="Calibri" panose="020F0502020204030204" pitchFamily="34" charset="0"/>
              </a:rPr>
            </a:br>
            <a:endParaRPr lang="en-MU" dirty="0">
              <a:latin typeface="+mn-lt"/>
            </a:endParaRPr>
          </a:p>
        </p:txBody>
      </p:sp>
      <p:sp>
        <p:nvSpPr>
          <p:cNvPr id="3" name="Content Placeholder 2">
            <a:extLst>
              <a:ext uri="{FF2B5EF4-FFF2-40B4-BE49-F238E27FC236}">
                <a16:creationId xmlns:a16="http://schemas.microsoft.com/office/drawing/2014/main" id="{0E6C1127-4F4B-BAAA-94A6-A97A2C6100F5}"/>
              </a:ext>
            </a:extLst>
          </p:cNvPr>
          <p:cNvSpPr>
            <a:spLocks noGrp="1"/>
          </p:cNvSpPr>
          <p:nvPr>
            <p:ph idx="1"/>
          </p:nvPr>
        </p:nvSpPr>
        <p:spPr/>
        <p:txBody>
          <a:bodyPr>
            <a:normAutofit fontScale="77500" lnSpcReduction="20000"/>
          </a:bodyPr>
          <a:lstStyle/>
          <a:p>
            <a:pPr marL="457200" algn="just"/>
            <a:r>
              <a:rPr lang="en-US" sz="2800" dirty="0">
                <a:solidFill>
                  <a:srgbClr val="000000"/>
                </a:solidFill>
                <a:effectLst/>
                <a:ea typeface="Calibri" panose="020F0502020204030204" pitchFamily="34" charset="0"/>
              </a:rPr>
              <a:t>Initiate proposals for the review, reform or development of any aspect of the law of Mauritius and to receive and consider any such proposal made or referred to it by the Attorney-General or any other person; </a:t>
            </a:r>
          </a:p>
          <a:p>
            <a:pPr marL="114300" indent="0" algn="just">
              <a:buNone/>
            </a:pPr>
            <a:endParaRPr lang="en-MU" sz="2800" dirty="0">
              <a:solidFill>
                <a:srgbClr val="000000"/>
              </a:solidFill>
              <a:effectLst/>
              <a:ea typeface="Calibri" panose="020F0502020204030204" pitchFamily="34" charset="0"/>
            </a:endParaRPr>
          </a:p>
          <a:p>
            <a:pPr marL="457200" algn="just"/>
            <a:r>
              <a:rPr lang="en-US" sz="2800" dirty="0">
                <a:solidFill>
                  <a:srgbClr val="000000"/>
                </a:solidFill>
                <a:effectLst/>
                <a:ea typeface="Calibri" panose="020F0502020204030204" pitchFamily="34" charset="0"/>
              </a:rPr>
              <a:t>Conduct public hearings, seek comments from the public on its proposals, and consult any person or class of persons; </a:t>
            </a:r>
          </a:p>
          <a:p>
            <a:pPr marL="114300" indent="0" algn="just">
              <a:buNone/>
            </a:pPr>
            <a:endParaRPr lang="en-MU" sz="2800" dirty="0">
              <a:solidFill>
                <a:srgbClr val="000000"/>
              </a:solidFill>
              <a:effectLst/>
              <a:ea typeface="Calibri" panose="020F0502020204030204" pitchFamily="34" charset="0"/>
            </a:endParaRPr>
          </a:p>
          <a:p>
            <a:pPr marL="457200" algn="just"/>
            <a:r>
              <a:rPr lang="en-US" sz="2800" dirty="0">
                <a:solidFill>
                  <a:srgbClr val="000000"/>
                </a:solidFill>
                <a:effectLst/>
                <a:ea typeface="Calibri" panose="020F0502020204030204" pitchFamily="34" charset="0"/>
              </a:rPr>
              <a:t>Request information from any Government department, any </a:t>
            </a:r>
            <a:r>
              <a:rPr lang="en-US" sz="2800" dirty="0" err="1">
                <a:solidFill>
                  <a:srgbClr val="000000"/>
                </a:solidFill>
                <a:effectLst/>
                <a:ea typeface="Calibri" panose="020F0502020204030204" pitchFamily="34" charset="0"/>
              </a:rPr>
              <a:t>organisation</a:t>
            </a:r>
            <a:r>
              <a:rPr lang="en-US" sz="2800" dirty="0">
                <a:solidFill>
                  <a:srgbClr val="000000"/>
                </a:solidFill>
                <a:effectLst/>
                <a:ea typeface="Calibri" panose="020F0502020204030204" pitchFamily="34" charset="0"/>
              </a:rPr>
              <a:t> or person in relation to the review, reform or development of any aspect of the law of Mauritius; and</a:t>
            </a:r>
          </a:p>
          <a:p>
            <a:pPr marL="114300" indent="0" algn="just">
              <a:buNone/>
            </a:pPr>
            <a:endParaRPr lang="en-MU" sz="2800" dirty="0">
              <a:solidFill>
                <a:srgbClr val="000000"/>
              </a:solidFill>
              <a:effectLst/>
              <a:ea typeface="Calibri" panose="020F0502020204030204" pitchFamily="34" charset="0"/>
            </a:endParaRPr>
          </a:p>
          <a:p>
            <a:pPr marL="457200" algn="just"/>
            <a:r>
              <a:rPr lang="en-US" sz="2800" dirty="0" err="1">
                <a:solidFill>
                  <a:srgbClr val="000000"/>
                </a:solidFill>
                <a:effectLst/>
                <a:ea typeface="Calibri" panose="020F0502020204030204" pitchFamily="34" charset="0"/>
              </a:rPr>
              <a:t>Publicise</a:t>
            </a:r>
            <a:r>
              <a:rPr lang="en-US" sz="2800" dirty="0">
                <a:solidFill>
                  <a:srgbClr val="000000"/>
                </a:solidFill>
                <a:effectLst/>
                <a:ea typeface="Calibri" panose="020F0502020204030204" pitchFamily="34" charset="0"/>
              </a:rPr>
              <a:t> such parts of its work in such manner as it thinks expedient.</a:t>
            </a:r>
            <a:endParaRPr lang="en-MU" sz="2800" dirty="0">
              <a:solidFill>
                <a:srgbClr val="000000"/>
              </a:solidFill>
              <a:effectLst/>
              <a:ea typeface="Calibri" panose="020F0502020204030204" pitchFamily="34" charset="0"/>
            </a:endParaRPr>
          </a:p>
          <a:p>
            <a:pPr marL="0" indent="0">
              <a:buNone/>
            </a:pPr>
            <a:endParaRPr lang="en-MU" dirty="0"/>
          </a:p>
        </p:txBody>
      </p:sp>
    </p:spTree>
    <p:extLst>
      <p:ext uri="{BB962C8B-B14F-4D97-AF65-F5344CB8AC3E}">
        <p14:creationId xmlns:p14="http://schemas.microsoft.com/office/powerpoint/2010/main" val="1911023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CC373B-047A-BCDF-B145-A64F401A23A0}"/>
              </a:ext>
            </a:extLst>
          </p:cNvPr>
          <p:cNvSpPr>
            <a:spLocks noGrp="1"/>
          </p:cNvSpPr>
          <p:nvPr>
            <p:ph idx="1"/>
          </p:nvPr>
        </p:nvSpPr>
        <p:spPr>
          <a:xfrm>
            <a:off x="457200" y="335666"/>
            <a:ext cx="8229600" cy="6261904"/>
          </a:xfrm>
        </p:spPr>
        <p:txBody>
          <a:bodyPr>
            <a:normAutofit fontScale="92500" lnSpcReduction="10000"/>
          </a:bodyPr>
          <a:lstStyle/>
          <a:p>
            <a:pPr marL="0" indent="0" algn="just">
              <a:buNone/>
            </a:pPr>
            <a:endParaRPr lang="en-GB" dirty="0"/>
          </a:p>
          <a:p>
            <a:pPr marL="0" indent="0" algn="just">
              <a:buNone/>
            </a:pPr>
            <a:r>
              <a:rPr lang="en-GB" dirty="0"/>
              <a:t>The working methodology of the LRC embodies a commitment to both rigour and inclusivity. At its core lies </a:t>
            </a:r>
            <a:r>
              <a:rPr lang="en-GB" b="1" dirty="0"/>
              <a:t>comparative legal analysis</a:t>
            </a:r>
            <a:r>
              <a:rPr lang="en-GB" dirty="0"/>
              <a:t>, which enables us to assess Mauritian laws in light of international standards and best practices. However, our approach is not one of mere legal transposition, we do not adopt foreign models uncritically. </a:t>
            </a:r>
          </a:p>
          <a:p>
            <a:pPr marL="0" indent="0" algn="just">
              <a:buNone/>
            </a:pPr>
            <a:r>
              <a:rPr lang="en-GB" dirty="0"/>
              <a:t>Instead, we examine how similar challenges have been addressed across diverse legal systems, carefully evaluating which solutions can be </a:t>
            </a:r>
            <a:r>
              <a:rPr lang="en-GB" b="1" dirty="0"/>
              <a:t>tailored to our unique legal framework and socio-cultural realities</a:t>
            </a:r>
            <a:r>
              <a:rPr lang="en-GB" dirty="0"/>
              <a:t>. This ensures that our reforms are both globally informed and locally grounded.</a:t>
            </a:r>
            <a:endParaRPr lang="en-MU" dirty="0"/>
          </a:p>
        </p:txBody>
      </p:sp>
    </p:spTree>
    <p:extLst>
      <p:ext uri="{BB962C8B-B14F-4D97-AF65-F5344CB8AC3E}">
        <p14:creationId xmlns:p14="http://schemas.microsoft.com/office/powerpoint/2010/main" val="3174016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Autofit/>
          </a:bodyPr>
          <a:lstStyle/>
          <a:p>
            <a:r>
              <a:rPr sz="2400" dirty="0"/>
              <a:t>LRC Recommendations Since 2006</a:t>
            </a:r>
            <a:br>
              <a:rPr lang="en-GB" sz="2400" dirty="0"/>
            </a:br>
            <a:r>
              <a:rPr lang="en-GB" sz="2400" dirty="0"/>
              <a:t>186 Reports and Papers submitted to the Attorney-General with recommendations for change</a:t>
            </a:r>
            <a:br>
              <a:rPr lang="en-GB" sz="2400" dirty="0"/>
            </a:br>
            <a:endParaRPr sz="2400" dirty="0"/>
          </a:p>
        </p:txBody>
      </p:sp>
      <p:graphicFrame>
        <p:nvGraphicFramePr>
          <p:cNvPr id="3" name="Table 2"/>
          <p:cNvGraphicFramePr>
            <a:graphicFrameLocks noGrp="1"/>
          </p:cNvGraphicFramePr>
          <p:nvPr>
            <p:extLst>
              <p:ext uri="{D42A27DB-BD31-4B8C-83A1-F6EECF244321}">
                <p14:modId xmlns:p14="http://schemas.microsoft.com/office/powerpoint/2010/main" val="3972767887"/>
              </p:ext>
            </p:extLst>
          </p:nvPr>
        </p:nvGraphicFramePr>
        <p:xfrm>
          <a:off x="457200" y="1111170"/>
          <a:ext cx="8229600" cy="5518233"/>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5486400">
                  <a:extLst>
                    <a:ext uri="{9D8B030D-6E8A-4147-A177-3AD203B41FA5}">
                      <a16:colId xmlns:a16="http://schemas.microsoft.com/office/drawing/2014/main" val="20001"/>
                    </a:ext>
                  </a:extLst>
                </a:gridCol>
              </a:tblGrid>
              <a:tr h="599808">
                <a:tc>
                  <a:txBody>
                    <a:bodyPr/>
                    <a:lstStyle/>
                    <a:p>
                      <a:r>
                        <a:t>Category</a:t>
                      </a:r>
                    </a:p>
                  </a:txBody>
                  <a:tcPr/>
                </a:tc>
                <a:tc>
                  <a:txBody>
                    <a:bodyPr/>
                    <a:lstStyle/>
                    <a:p>
                      <a:r>
                        <a:rPr dirty="0"/>
                        <a:t>Details</a:t>
                      </a:r>
                    </a:p>
                  </a:txBody>
                  <a:tcPr/>
                </a:tc>
                <a:extLst>
                  <a:ext uri="{0D108BD9-81ED-4DB2-BD59-A6C34878D82A}">
                    <a16:rowId xmlns:a16="http://schemas.microsoft.com/office/drawing/2014/main" val="10000"/>
                  </a:ext>
                </a:extLst>
              </a:tr>
              <a:tr h="671785">
                <a:tc>
                  <a:txBody>
                    <a:bodyPr/>
                    <a:lstStyle/>
                    <a:p>
                      <a:r>
                        <a:t>Strengthening the Rule of Law &amp; Human Rights</a:t>
                      </a:r>
                    </a:p>
                  </a:txBody>
                  <a:tcPr/>
                </a:tc>
                <a:tc>
                  <a:txBody>
                    <a:bodyPr/>
                    <a:lstStyle/>
                    <a:p>
                      <a:pPr algn="just"/>
                      <a:r>
                        <a:t>Rule of Law, Good Governance, Human Rights Protection</a:t>
                      </a:r>
                    </a:p>
                  </a:txBody>
                  <a:tcPr/>
                </a:tc>
                <a:extLst>
                  <a:ext uri="{0D108BD9-81ED-4DB2-BD59-A6C34878D82A}">
                    <a16:rowId xmlns:a16="http://schemas.microsoft.com/office/drawing/2014/main" val="10001"/>
                  </a:ext>
                </a:extLst>
              </a:tr>
              <a:tr h="671785">
                <a:tc>
                  <a:txBody>
                    <a:bodyPr/>
                    <a:lstStyle/>
                    <a:p>
                      <a:r>
                        <a:t>Improving Judicial System &amp; Legal Services</a:t>
                      </a:r>
                    </a:p>
                  </a:txBody>
                  <a:tcPr/>
                </a:tc>
                <a:tc>
                  <a:txBody>
                    <a:bodyPr/>
                    <a:lstStyle/>
                    <a:p>
                      <a:pPr algn="just"/>
                      <a:r>
                        <a:t>Enhancing legal profession, settlement of disputes</a:t>
                      </a:r>
                    </a:p>
                  </a:txBody>
                  <a:tcPr/>
                </a:tc>
                <a:extLst>
                  <a:ext uri="{0D108BD9-81ED-4DB2-BD59-A6C34878D82A}">
                    <a16:rowId xmlns:a16="http://schemas.microsoft.com/office/drawing/2014/main" val="10002"/>
                  </a:ext>
                </a:extLst>
              </a:tr>
              <a:tr h="671785">
                <a:tc>
                  <a:txBody>
                    <a:bodyPr/>
                    <a:lstStyle/>
                    <a:p>
                      <a:r>
                        <a:t>Modernising Civil Justice System</a:t>
                      </a:r>
                    </a:p>
                  </a:txBody>
                  <a:tcPr/>
                </a:tc>
                <a:tc>
                  <a:txBody>
                    <a:bodyPr/>
                    <a:lstStyle/>
                    <a:p>
                      <a:pPr algn="just"/>
                      <a:r>
                        <a:t>Reforming outdated civil procedures</a:t>
                      </a:r>
                    </a:p>
                  </a:txBody>
                  <a:tcPr/>
                </a:tc>
                <a:extLst>
                  <a:ext uri="{0D108BD9-81ED-4DB2-BD59-A6C34878D82A}">
                    <a16:rowId xmlns:a16="http://schemas.microsoft.com/office/drawing/2014/main" val="10003"/>
                  </a:ext>
                </a:extLst>
              </a:tr>
              <a:tr h="671785">
                <a:tc>
                  <a:txBody>
                    <a:bodyPr/>
                    <a:lstStyle/>
                    <a:p>
                      <a:r>
                        <a:t>Modernising Criminal Justice System</a:t>
                      </a:r>
                    </a:p>
                  </a:txBody>
                  <a:tcPr/>
                </a:tc>
                <a:tc>
                  <a:txBody>
                    <a:bodyPr/>
                    <a:lstStyle/>
                    <a:p>
                      <a:pPr algn="just"/>
                      <a:r>
                        <a:t>Criminal procedures, Bail laws, Jury trials, Disclosure, Costs, Evidentiary rules, Review of miscarriages of justice</a:t>
                      </a:r>
                    </a:p>
                  </a:txBody>
                  <a:tcPr/>
                </a:tc>
                <a:extLst>
                  <a:ext uri="{0D108BD9-81ED-4DB2-BD59-A6C34878D82A}">
                    <a16:rowId xmlns:a16="http://schemas.microsoft.com/office/drawing/2014/main" val="10004"/>
                  </a:ext>
                </a:extLst>
              </a:tr>
              <a:tr h="599808">
                <a:tc>
                  <a:txBody>
                    <a:bodyPr/>
                    <a:lstStyle/>
                    <a:p>
                      <a:r>
                        <a:t>Renovating Criminal Law</a:t>
                      </a:r>
                    </a:p>
                  </a:txBody>
                  <a:tcPr/>
                </a:tc>
                <a:tc>
                  <a:txBody>
                    <a:bodyPr/>
                    <a:lstStyle/>
                    <a:p>
                      <a:pPr algn="just"/>
                      <a:r>
                        <a:rPr dirty="0"/>
                        <a:t>Updating Criminal Code, offences, supplementary acts</a:t>
                      </a:r>
                    </a:p>
                  </a:txBody>
                  <a:tcPr/>
                </a:tc>
                <a:extLst>
                  <a:ext uri="{0D108BD9-81ED-4DB2-BD59-A6C34878D82A}">
                    <a16:rowId xmlns:a16="http://schemas.microsoft.com/office/drawing/2014/main" val="10005"/>
                  </a:ext>
                </a:extLst>
              </a:tr>
              <a:tr h="671785">
                <a:tc>
                  <a:txBody>
                    <a:bodyPr/>
                    <a:lstStyle/>
                    <a:p>
                      <a:r>
                        <a:t>Modernising Code Civil Mauricien</a:t>
                      </a:r>
                    </a:p>
                  </a:txBody>
                  <a:tcPr/>
                </a:tc>
                <a:tc>
                  <a:txBody>
                    <a:bodyPr/>
                    <a:lstStyle/>
                    <a:p>
                      <a:pPr algn="just"/>
                      <a:r>
                        <a:t>Law on persons, family law, obligations, contracts, property law, private international law</a:t>
                      </a:r>
                    </a:p>
                  </a:txBody>
                  <a:tcPr/>
                </a:tc>
                <a:extLst>
                  <a:ext uri="{0D108BD9-81ED-4DB2-BD59-A6C34878D82A}">
                    <a16:rowId xmlns:a16="http://schemas.microsoft.com/office/drawing/2014/main" val="10006"/>
                  </a:ext>
                </a:extLst>
              </a:tr>
              <a:tr h="959692">
                <a:tc>
                  <a:txBody>
                    <a:bodyPr/>
                    <a:lstStyle/>
                    <a:p>
                      <a:r>
                        <a:t>Improving Business Legal Infrastructure</a:t>
                      </a:r>
                    </a:p>
                  </a:txBody>
                  <a:tcPr/>
                </a:tc>
                <a:tc>
                  <a:txBody>
                    <a:bodyPr/>
                    <a:lstStyle/>
                    <a:p>
                      <a:pPr algn="just"/>
                      <a:r>
                        <a:rPr dirty="0"/>
                        <a:t>Reform of Code de Commerce, real estate regulations, consumer protection, Cape Town Convention domestication</a:t>
                      </a: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a:latin typeface="American Typewriter" panose="02090604020004020304" pitchFamily="18" charset="77"/>
              </a:rPr>
              <a:t>II. </a:t>
            </a:r>
            <a:r>
              <a:rPr sz="3200" b="1" dirty="0">
                <a:latin typeface="American Typewriter" panose="02090604020004020304" pitchFamily="18" charset="77"/>
              </a:rPr>
              <a:t>Dismantling Colonial Legal Vestiges</a:t>
            </a:r>
            <a:br>
              <a:rPr lang="en-GB" sz="3200" b="1" dirty="0">
                <a:latin typeface="American Typewriter" panose="02090604020004020304" pitchFamily="18" charset="77"/>
              </a:rPr>
            </a:br>
            <a:endParaRPr sz="3200" b="1" dirty="0">
              <a:latin typeface="American Typewriter" panose="02090604020004020304" pitchFamily="18" charset="77"/>
            </a:endParaRPr>
          </a:p>
        </p:txBody>
      </p:sp>
      <p:sp>
        <p:nvSpPr>
          <p:cNvPr id="3" name="Content Placeholder 2"/>
          <p:cNvSpPr>
            <a:spLocks noGrp="1"/>
          </p:cNvSpPr>
          <p:nvPr>
            <p:ph idx="1"/>
          </p:nvPr>
        </p:nvSpPr>
        <p:spPr>
          <a:xfrm>
            <a:off x="457200" y="1134320"/>
            <a:ext cx="8229600" cy="5602146"/>
          </a:xfrm>
        </p:spPr>
        <p:txBody>
          <a:bodyPr>
            <a:normAutofit fontScale="77500" lnSpcReduction="20000"/>
          </a:bodyPr>
          <a:lstStyle/>
          <a:p>
            <a:pPr algn="just"/>
            <a:r>
              <a:rPr dirty="0"/>
              <a:t>Colonial laws persist in Mauritius</a:t>
            </a:r>
            <a:r>
              <a:rPr lang="en-GB" dirty="0"/>
              <a:t>'</a:t>
            </a:r>
            <a:r>
              <a:rPr dirty="0"/>
              <a:t> legal framework.</a:t>
            </a:r>
          </a:p>
          <a:p>
            <a:pPr algn="just"/>
            <a:r>
              <a:rPr dirty="0"/>
              <a:t>Some outdated provisions include:</a:t>
            </a:r>
            <a:endParaRPr lang="en-GB" dirty="0"/>
          </a:p>
          <a:p>
            <a:pPr marL="0" indent="0" algn="just">
              <a:buNone/>
            </a:pPr>
            <a:endParaRPr dirty="0"/>
          </a:p>
          <a:p>
            <a:pPr marL="0" indent="0" algn="just">
              <a:buNone/>
            </a:pPr>
            <a:r>
              <a:rPr lang="en-GB" b="1" dirty="0"/>
              <a:t>(A) </a:t>
            </a:r>
            <a:r>
              <a:rPr b="1" dirty="0"/>
              <a:t>Section 242: </a:t>
            </a:r>
            <a:r>
              <a:rPr lang="en-GB" b="1" dirty="0"/>
              <a:t>"</a:t>
            </a:r>
            <a:r>
              <a:rPr b="1" dirty="0"/>
              <a:t>Crime of Passion</a:t>
            </a:r>
            <a:r>
              <a:rPr lang="en-GB" b="1" dirty="0"/>
              <a:t>"</a:t>
            </a:r>
            <a:r>
              <a:rPr b="1" dirty="0"/>
              <a:t> defense</a:t>
            </a:r>
            <a:endParaRPr lang="en-GB" b="1" dirty="0"/>
          </a:p>
          <a:p>
            <a:pPr marL="0" indent="0" algn="just">
              <a:buNone/>
            </a:pPr>
            <a:r>
              <a:rPr lang="en-MU" sz="3200" dirty="0"/>
              <a:t>“</a:t>
            </a:r>
            <a:r>
              <a:rPr lang="en-GB" sz="3200" i="1" dirty="0">
                <a:effectLst/>
              </a:rPr>
              <a:t>Manslaughter committed by any person on his spouse, as well as on his accomplice, at the very moment he finds them in the act of adultery is excusable</a:t>
            </a:r>
            <a:r>
              <a:rPr lang="en-GB" sz="3200" dirty="0">
                <a:effectLst/>
              </a:rPr>
              <a:t>.”</a:t>
            </a:r>
            <a:endParaRPr dirty="0"/>
          </a:p>
          <a:p>
            <a:pPr marL="0" indent="0" algn="just">
              <a:buNone/>
            </a:pPr>
            <a:r>
              <a:rPr lang="en-GB" b="1" dirty="0"/>
              <a:t>(B) </a:t>
            </a:r>
            <a:r>
              <a:rPr b="1" dirty="0"/>
              <a:t>Section 250: </a:t>
            </a:r>
            <a:r>
              <a:rPr b="1" dirty="0" err="1"/>
              <a:t>Criminali</a:t>
            </a:r>
            <a:r>
              <a:rPr lang="en-GB" b="1" dirty="0"/>
              <a:t>s</a:t>
            </a:r>
            <a:r>
              <a:rPr b="1" dirty="0" err="1"/>
              <a:t>ation</a:t>
            </a:r>
            <a:r>
              <a:rPr b="1" dirty="0"/>
              <a:t> of consensual sodomy</a:t>
            </a:r>
            <a:endParaRPr lang="en-GB" b="1" dirty="0"/>
          </a:p>
          <a:p>
            <a:pPr marL="0" indent="0" algn="just">
              <a:buNone/>
            </a:pPr>
            <a:r>
              <a:rPr lang="en-GB" sz="3200" dirty="0">
                <a:effectLst/>
              </a:rPr>
              <a:t>“</a:t>
            </a:r>
            <a:r>
              <a:rPr lang="en-GB" sz="3200" i="1" dirty="0">
                <a:effectLst/>
              </a:rPr>
              <a:t>Any person who is guilty of the crime of sodomy or bestiality shall be liable to penal servitude for a term not exceeding 5 years</a:t>
            </a:r>
            <a:r>
              <a:rPr lang="en-GB" sz="3200" dirty="0">
                <a:effectLst/>
              </a:rPr>
              <a:t>.”</a:t>
            </a:r>
          </a:p>
          <a:p>
            <a:pPr marL="0" indent="0" algn="just">
              <a:buNone/>
            </a:pPr>
            <a:r>
              <a:rPr lang="en-GB" b="1" dirty="0"/>
              <a:t>(C) The Persistence of Provisional Charges in Mauritian Criminal Procedure</a:t>
            </a:r>
            <a:endParaRPr lang="en-GB" sz="3200" b="1" dirty="0"/>
          </a:p>
          <a:p>
            <a:pPr marL="0" indent="0" algn="just">
              <a:buNone/>
            </a:pPr>
            <a:endParaRPr dirty="0"/>
          </a:p>
          <a:p>
            <a:pPr algn="just"/>
            <a:r>
              <a:rPr dirty="0"/>
              <a:t>LRC aims to </a:t>
            </a:r>
            <a:r>
              <a:rPr dirty="0" err="1"/>
              <a:t>moderni</a:t>
            </a:r>
            <a:r>
              <a:rPr lang="en-GB" dirty="0"/>
              <a:t>s</a:t>
            </a:r>
            <a:r>
              <a:rPr dirty="0"/>
              <a:t>e these laws for justice and equality.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latin typeface="American Typewriter" panose="02090604020004020304" pitchFamily="18" charset="77"/>
              </a:rPr>
              <a:t>(A) Repealing</a:t>
            </a:r>
            <a:r>
              <a:rPr b="1" dirty="0">
                <a:latin typeface="American Typewriter" panose="02090604020004020304" pitchFamily="18" charset="77"/>
              </a:rPr>
              <a:t> Section 242: </a:t>
            </a:r>
            <a:br>
              <a:rPr lang="en-GB" b="1" dirty="0">
                <a:latin typeface="American Typewriter" panose="02090604020004020304" pitchFamily="18" charset="77"/>
              </a:rPr>
            </a:br>
            <a:r>
              <a:rPr b="1" dirty="0">
                <a:latin typeface="American Typewriter" panose="02090604020004020304" pitchFamily="18" charset="77"/>
              </a:rPr>
              <a:t>Crime of Passion</a:t>
            </a:r>
          </a:p>
        </p:txBody>
      </p:sp>
      <p:sp>
        <p:nvSpPr>
          <p:cNvPr id="3" name="Content Placeholder 2"/>
          <p:cNvSpPr>
            <a:spLocks noGrp="1"/>
          </p:cNvSpPr>
          <p:nvPr>
            <p:ph idx="1"/>
          </p:nvPr>
        </p:nvSpPr>
        <p:spPr/>
        <p:txBody>
          <a:bodyPr/>
          <a:lstStyle/>
          <a:p>
            <a:pPr algn="just"/>
            <a:r>
              <a:rPr dirty="0"/>
              <a:t>Allows reduced punishment for killing a spouse caught in adultery.</a:t>
            </a:r>
          </a:p>
          <a:p>
            <a:pPr algn="just"/>
            <a:r>
              <a:rPr dirty="0"/>
              <a:t>Rooted in patriarchal notions of honor and possession.</a:t>
            </a:r>
          </a:p>
          <a:p>
            <a:pPr algn="just"/>
            <a:r>
              <a:rPr dirty="0"/>
              <a:t>Reinforces gender-based violence and contradicts equality principles.</a:t>
            </a:r>
          </a:p>
          <a:p>
            <a:pPr algn="just"/>
            <a:r>
              <a:rPr dirty="0"/>
              <a:t>LRC advocates repeal to ensure homicide is treated equally in all cases.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1631</Words>
  <Application>Microsoft Macintosh PowerPoint</Application>
  <PresentationFormat>On-screen Show (4:3)</PresentationFormat>
  <Paragraphs>102</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American Typewriter</vt:lpstr>
      <vt:lpstr>APPLE CHANCERY</vt:lpstr>
      <vt:lpstr>APPLE CHANCERY</vt:lpstr>
      <vt:lpstr>Arial</vt:lpstr>
      <vt:lpstr>Calibri</vt:lpstr>
      <vt:lpstr>Office Theme</vt:lpstr>
      <vt:lpstr>    Law Reform in a Small State: Mauritius</vt:lpstr>
      <vt:lpstr>Introduction: The Movement of History</vt:lpstr>
      <vt:lpstr>PowerPoint Presentation</vt:lpstr>
      <vt:lpstr>I. Mauritius Law Reform Commission (LRC)</vt:lpstr>
      <vt:lpstr>The Commission has the power inter alia to: </vt:lpstr>
      <vt:lpstr>PowerPoint Presentation</vt:lpstr>
      <vt:lpstr>LRC Recommendations Since 2006 186 Reports and Papers submitted to the Attorney-General with recommendations for change </vt:lpstr>
      <vt:lpstr>II. Dismantling Colonial Legal Vestiges </vt:lpstr>
      <vt:lpstr>(A) Repealing Section 242:  Crime of Passion</vt:lpstr>
      <vt:lpstr>PowerPoint Presentation</vt:lpstr>
      <vt:lpstr>(B) Reforming Section 250: Decriminalisation of Consensual Sodomy</vt:lpstr>
      <vt:lpstr>Insertion of a new Section 47 in the Mauritian Criminal Code</vt:lpstr>
      <vt:lpstr>PowerPoint Presentation</vt:lpstr>
      <vt:lpstr>PowerPoint Presentation</vt:lpstr>
      <vt:lpstr>PowerPoint Presentation</vt:lpstr>
      <vt:lpstr>III. Future of Law Reform in Mauritius</vt:lpstr>
      <vt:lpstr>Conclusion</vt:lpstr>
      <vt:lpstr>Thank you!</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Law Reform in a Small State: Mauritius</dc:title>
  <dc:subject/>
  <dc:creator/>
  <cp:keywords/>
  <dc:description>generated using python-pptx</dc:description>
  <cp:lastModifiedBy>Sabir Kadel</cp:lastModifiedBy>
  <cp:revision>49</cp:revision>
  <dcterms:created xsi:type="dcterms:W3CDTF">2013-01-27T09:14:16Z</dcterms:created>
  <dcterms:modified xsi:type="dcterms:W3CDTF">2025-03-17T06:21:48Z</dcterms:modified>
  <cp:category/>
</cp:coreProperties>
</file>