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72" r:id="rId3"/>
    <p:sldId id="271" r:id="rId4"/>
    <p:sldId id="257" r:id="rId5"/>
    <p:sldId id="263" r:id="rId6"/>
    <p:sldId id="264" r:id="rId7"/>
    <p:sldId id="265" r:id="rId8"/>
    <p:sldId id="267" r:id="rId9"/>
    <p:sldId id="266" r:id="rId10"/>
    <p:sldId id="261" r:id="rId11"/>
    <p:sldId id="260" r:id="rId12"/>
    <p:sldId id="262" r:id="rId13"/>
    <p:sldId id="274" r:id="rId14"/>
    <p:sldId id="273" r:id="rId15"/>
    <p:sldId id="259" r:id="rId16"/>
  </p:sldIdLst>
  <p:sldSz cx="9144000" cy="6858000" type="screen4x3"/>
  <p:notesSz cx="6858000" cy="9144000"/>
  <p:defaultTextStyle>
    <a:defPPr>
      <a:defRPr lang="en-N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6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37066-C448-43CC-BBB9-7B4C3E253936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4FD21-C158-403C-8A3E-7C567456914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6147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4FD21-C158-403C-8A3E-7C567456914D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581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55D29-D4FC-4FE1-8100-714B46F3C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98933-B361-4F92-B3BB-698F2482F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287B6-7174-4D4B-BF71-255EDD53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FC593-14DE-4DD7-8131-8CAB39E7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6BBC4-4592-4140-9EFF-4B734536D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253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74CDA-CD11-4A08-A881-A795412FB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DDC98-AEAA-44D0-AD82-144F66D74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17DFC-9DF3-46CE-AE04-82A408B2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D4F8A-BFB3-4503-AE1A-09DE8D24B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A32F8-D69F-4F54-9591-48D6E423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956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B3F8FA-9F51-47C4-B4E6-6DFBC0524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5345E7-88C3-4476-8B33-F2EC6AEC1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D9D4D-B84F-43F2-8EE0-78289A9C6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5954B-DAD6-4A01-A283-E040337BB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25E31-4C24-483D-993A-D3CAA546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91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61432-A1EF-45C9-B84D-730E63725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936FF-1E40-45D3-AF3E-8EB17748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1F4D4-1A32-4C0C-87A7-EED208631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8B319-D0B8-41C3-BAD3-5C746B54F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7A988-C00A-409F-9D86-0C88061FF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634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B1575-7542-4894-808D-829E789DC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E1F26-2B03-4E09-A5EB-614CA006A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B224E-B568-452E-BF74-64E9EA401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D2211-65A3-4A19-AEA4-6D46E955A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7F5D-2529-4D79-AD50-B361837A9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13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1562-3994-47C7-B642-146D888EA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4C6DC-87BA-4C2C-BAE0-AD5298539E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5A63E2-A28F-43A1-9B27-90009BE3A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74D6D-100A-4529-9A1C-4907E221A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59A57-12E3-4581-B794-A6DB5889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CF767C-4B03-4351-A132-D2CCE11E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849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2FE2-DFC4-410F-8889-1F71E6440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D270F-CC87-4BF4-A32F-FD99DB5A3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8BC56-739D-41E0-B09E-ECB47AA82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A2A541-F19E-408E-92E5-3B07A136C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CB28F8-3CA0-47DA-B6EF-E89098D6DE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B2B15A-75F9-4554-916F-203EA2DF3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3DD23-EBF6-42E4-AD59-D7AFF015B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1B8F60-3D35-48B7-BB3D-9356EA29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377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AFD47-9C7C-4F82-9499-3935AC229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E56AE8-2112-46FF-AEE1-E5475B48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E295CA-2012-4D3E-84AE-74ADBE9DB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7EEE9-3FA3-463B-B8BC-878117D1D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8892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E6F66F-5556-49A1-800F-7550EAE3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D4AD8F-29F9-4A05-AA23-1D959CDD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35B69-CA50-439C-A5DB-643A11D08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5069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3DDB2-9B88-4EF7-9338-A4FD9844A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507E8-5FB9-4BD9-A7E9-0C617D427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185237-06CC-4ABE-B3DC-9332D92E5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9D23F2-ACEB-4E0D-A54D-B308020F3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EA160-6C8A-4746-9E79-577D7C0A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72162-01F6-4396-8CC3-B5DF954E3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4563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CFB8A-DA02-4486-8FC3-3B2C4739F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DEBD1-8E58-4B89-BCBB-275728B75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N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F1AE6-FD9A-4902-B289-77E06E9C8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6AF6F-EC52-4DC9-A1D0-2BFF71C51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09607-B32D-4348-BE86-E4A938880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A448A6-E7C5-4468-AEB9-A0E21A732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7928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840110-D9F3-47C0-8D9C-FAFC92899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C7DFF-215E-4354-9BF2-60E2210D4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A6C0-98CD-4A10-AFDF-4BABB9351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9A48A-E387-40AD-BB84-8C62E5253C23}" type="datetimeFigureOut">
              <a:rPr lang="en-ZA" smtClean="0"/>
              <a:t>2025/03/17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E2B4F-35E4-40E1-80FB-E91F5EC3E1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76CAD-D1ED-4BB2-A611-D71C75E90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4F7CE-4E95-459B-AA67-002C536AD4D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6042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j.gov.n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ctrTitle"/>
          </p:nvPr>
        </p:nvSpPr>
        <p:spPr>
          <a:xfrm>
            <a:off x="1519756" y="1634355"/>
            <a:ext cx="6858000" cy="2387600"/>
          </a:xfrm>
        </p:spPr>
        <p:txBody>
          <a:bodyPr>
            <a:normAutofit/>
          </a:bodyPr>
          <a:lstStyle/>
          <a:p>
            <a:br>
              <a:rPr lang="en-US" sz="4000" dirty="0">
                <a:latin typeface="Garamond" panose="02020404030301010803" pitchFamily="18" charset="0"/>
              </a:rPr>
            </a:br>
            <a:r>
              <a:rPr lang="en-US" sz="4000" dirty="0">
                <a:latin typeface="Garamond" panose="02020404030301010803" pitchFamily="18" charset="0"/>
              </a:rPr>
              <a:t>The Namibian Law Reform and Development Commission </a:t>
            </a:r>
            <a:br>
              <a:rPr lang="en-US" sz="4000" dirty="0">
                <a:latin typeface="Garamond" panose="02020404030301010803" pitchFamily="18" charset="0"/>
              </a:rPr>
            </a:br>
            <a:r>
              <a:rPr lang="en-US" sz="4000" dirty="0">
                <a:latin typeface="Garamond" panose="02020404030301010803" pitchFamily="18" charset="0"/>
              </a:rPr>
              <a:t>(LRDC)</a:t>
            </a:r>
            <a:endParaRPr lang="en-ZA" sz="4000" dirty="0">
              <a:latin typeface="Garamond" panose="02020404030301010803" pitchFamily="18" charset="0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C4E8DBDF-63F6-4C29-9129-EBFEF3445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7173416" cy="181436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sz="2400" b="1" dirty="0">
                <a:latin typeface="Garamond" panose="02020404030301010803" pitchFamily="18" charset="0"/>
              </a:rPr>
              <a:t>Topic: Stakeholder Consultation and Challenges to Reach and Engage with Consultees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39908"/>
            <a:ext cx="2088232" cy="1814365"/>
          </a:xfrm>
          <a:prstGeom prst="rect">
            <a:avLst/>
          </a:prstGeom>
        </p:spPr>
      </p:pic>
      <p:pic>
        <p:nvPicPr>
          <p:cNvPr id="5" name="Picture 1">
            <a:hlinkClick r:id="rId3"/>
            <a:extLst>
              <a:ext uri="{FF2B5EF4-FFF2-40B4-BE49-F238E27FC236}">
                <a16:creationId xmlns:a16="http://schemas.microsoft.com/office/drawing/2014/main" id="{B4BCFB77-E5C0-4F84-9638-0EC721289E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51" y="37801"/>
            <a:ext cx="1988840" cy="2266830"/>
          </a:xfrm>
          <a:prstGeom prst="rect">
            <a:avLst/>
          </a:prstGeom>
          <a:solidFill>
            <a:srgbClr val="6892A0">
              <a:lumMod val="60000"/>
              <a:lumOff val="40000"/>
            </a:srgbClr>
          </a:solidFill>
        </p:spPr>
      </p:pic>
    </p:spTree>
    <p:extLst>
      <p:ext uri="{BB962C8B-B14F-4D97-AF65-F5344CB8AC3E}">
        <p14:creationId xmlns:p14="http://schemas.microsoft.com/office/powerpoint/2010/main" val="2849120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200" b="1" dirty="0">
                <a:latin typeface="Garamond" panose="02020404030301010803" pitchFamily="18" charset="0"/>
              </a:rPr>
              <a:t>IMPORTANCE OF STAKEHOLDER CONSULTATIONS </a:t>
            </a:r>
            <a:br>
              <a:rPr lang="en-GB" dirty="0"/>
            </a:br>
            <a:endParaRPr lang="en-ZA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28E47BF-AD6D-483F-96F3-F3B7F1A58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Garamond" panose="02020404030301010803" pitchFamily="18" charset="0"/>
              </a:rPr>
              <a:t>reinforce democratic values and give people a chance to be heard;</a:t>
            </a:r>
          </a:p>
          <a:p>
            <a:r>
              <a:rPr lang="en-GB" dirty="0">
                <a:latin typeface="Garamond" panose="02020404030301010803" pitchFamily="18" charset="0"/>
              </a:rPr>
              <a:t>establish how other people view problems;</a:t>
            </a:r>
          </a:p>
          <a:p>
            <a:r>
              <a:rPr lang="en-GB" dirty="0">
                <a:latin typeface="Garamond" panose="02020404030301010803" pitchFamily="18" charset="0"/>
              </a:rPr>
              <a:t>find out what they think of the Commissions proposed solutions;</a:t>
            </a:r>
          </a:p>
          <a:p>
            <a:r>
              <a:rPr lang="en-GB" dirty="0">
                <a:latin typeface="Garamond" panose="02020404030301010803" pitchFamily="18" charset="0"/>
              </a:rPr>
              <a:t>alert the Commission on how the law works in practice;</a:t>
            </a:r>
          </a:p>
          <a:p>
            <a:r>
              <a:rPr lang="en-GB" dirty="0">
                <a:latin typeface="Garamond" panose="02020404030301010803" pitchFamily="18" charset="0"/>
              </a:rPr>
              <a:t>refine the proposals of the Commission, and</a:t>
            </a:r>
          </a:p>
          <a:p>
            <a:r>
              <a:rPr lang="en-GB" dirty="0">
                <a:latin typeface="Garamond" panose="02020404030301010803" pitchFamily="18" charset="0"/>
              </a:rPr>
              <a:t>build a consensus in favour of reform.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Content Placeholder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009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0885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latin typeface="Garamond" panose="02020404030301010803" pitchFamily="18" charset="0"/>
              </a:rPr>
              <a:t>CHALLENGE OF REACHING STAKEHOLDERS</a:t>
            </a:r>
            <a:endParaRPr lang="en-ZA" sz="2400" b="1" dirty="0">
              <a:latin typeface="Garamond" panose="02020404030301010803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D9D81C-AFC3-4779-BEED-34CC9AE1E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Garamond" panose="02020404030301010803" pitchFamily="18" charset="0"/>
              </a:rPr>
              <a:t>Budget limitations </a:t>
            </a:r>
          </a:p>
          <a:p>
            <a:r>
              <a:rPr lang="en-GB" dirty="0">
                <a:latin typeface="Garamond" panose="02020404030301010803" pitchFamily="18" charset="0"/>
              </a:rPr>
              <a:t>Remote and difficult to reach locations </a:t>
            </a:r>
          </a:p>
          <a:p>
            <a:r>
              <a:rPr lang="en-GB" dirty="0">
                <a:latin typeface="Garamond" panose="02020404030301010803" pitchFamily="18" charset="0"/>
              </a:rPr>
              <a:t>Language barriers </a:t>
            </a:r>
          </a:p>
          <a:p>
            <a:r>
              <a:rPr lang="en-GB" dirty="0">
                <a:latin typeface="Garamond" panose="02020404030301010803" pitchFamily="18" charset="0"/>
              </a:rPr>
              <a:t>Lack of adequate and appropriate venues</a:t>
            </a:r>
          </a:p>
          <a:p>
            <a:r>
              <a:rPr lang="en-GB" dirty="0">
                <a:latin typeface="Garamond" panose="02020404030301010803" pitchFamily="18" charset="0"/>
              </a:rPr>
              <a:t>Time constraints </a:t>
            </a:r>
          </a:p>
          <a:p>
            <a:r>
              <a:rPr lang="en-GB" dirty="0">
                <a:latin typeface="Garamond" panose="02020404030301010803" pitchFamily="18" charset="0"/>
              </a:rPr>
              <a:t>Technological limitations </a:t>
            </a:r>
          </a:p>
          <a:p>
            <a:r>
              <a:rPr lang="en-GB" dirty="0">
                <a:latin typeface="Garamond" panose="02020404030301010803" pitchFamily="18" charset="0"/>
              </a:rPr>
              <a:t>Fear of stigmatisation, labelling, victimisation etc </a:t>
            </a:r>
          </a:p>
          <a:p>
            <a:r>
              <a:rPr lang="en-GB" dirty="0">
                <a:latin typeface="Garamond" panose="02020404030301010803" pitchFamily="18" charset="0"/>
              </a:rPr>
              <a:t>Availability of targeted stakeholders </a:t>
            </a:r>
          </a:p>
          <a:p>
            <a:r>
              <a:rPr lang="en-GB" dirty="0">
                <a:latin typeface="Garamond" panose="02020404030301010803" pitchFamily="18" charset="0"/>
              </a:rPr>
              <a:t>Limited avenues for consultations </a:t>
            </a:r>
          </a:p>
        </p:txBody>
      </p:sp>
      <p:pic>
        <p:nvPicPr>
          <p:cNvPr id="6" name="Content Placeholder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D2A96FAA-B789-4626-9A31-DBF22A541BB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80193481"/>
                  </p:ext>
                </p:extLst>
              </p:nvPr>
            </p:nvGraphicFramePr>
            <p:xfrm>
              <a:off x="-2107096" y="3098524"/>
              <a:ext cx="2286000" cy="1714500"/>
            </p:xfrm>
            <a:graphic>
              <a:graphicData uri="http://schemas.microsoft.com/office/powerpoint/2016/slidezoom">
                <pslz:sldZm>
                  <pslz:sldZmObj sldId="261" cId="542009600">
                    <pslz:zmPr id="{19F7A8E9-A9C6-412B-A424-A59B684B7FB2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2A96FAA-B789-4626-9A31-DBF22A541BB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107096" y="3098524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3551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Grp="1"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BADD9D0-F183-4458-8CA5-96844428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b="1" dirty="0">
                <a:latin typeface="Garamond" panose="02020404030301010803" pitchFamily="18" charset="0"/>
              </a:rPr>
              <a:t>MITIGATING SUCH CHALLENGES</a:t>
            </a:r>
            <a:br>
              <a:rPr lang="en-GB" dirty="0"/>
            </a:b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BB11-6B04-453D-B990-08A82054E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539" y="1690689"/>
            <a:ext cx="8014811" cy="4486274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latin typeface="Garamond" panose="02020404030301010803" pitchFamily="18" charset="0"/>
              </a:rPr>
              <a:t>Sponsorships and partnerships with strategic, likeminded partner institutions.  </a:t>
            </a:r>
          </a:p>
          <a:p>
            <a:r>
              <a:rPr lang="en-GB" dirty="0">
                <a:latin typeface="Garamond" panose="02020404030301010803" pitchFamily="18" charset="0"/>
              </a:rPr>
              <a:t>Plan early and in consultation with contact persons on the ground.  </a:t>
            </a:r>
          </a:p>
          <a:p>
            <a:r>
              <a:rPr lang="en-GB" dirty="0">
                <a:latin typeface="Garamond" panose="02020404030301010803" pitchFamily="18" charset="0"/>
              </a:rPr>
              <a:t>Enhance language diversity in the institution, budget for translators, make use of local persons for translation, translate materials into various vernaculars.  </a:t>
            </a:r>
          </a:p>
          <a:p>
            <a:r>
              <a:rPr lang="en-GB" dirty="0">
                <a:latin typeface="Garamond" panose="02020404030301010803" pitchFamily="18" charset="0"/>
              </a:rPr>
              <a:t>Book venues in time, invest in mobile equipment (Projectors, Screens, Speakers, etc)</a:t>
            </a:r>
          </a:p>
          <a:p>
            <a:r>
              <a:rPr lang="en-GB" dirty="0">
                <a:latin typeface="Garamond" panose="02020404030301010803" pitchFamily="18" charset="0"/>
              </a:rPr>
              <a:t>Cluster consultations, i.e. Regions, Category of Stakeholders, Utilising multiple avenues for consultation or getting input from stakeholders, Plan ahead of time.  </a:t>
            </a:r>
          </a:p>
          <a:p>
            <a:r>
              <a:rPr lang="en-GB" dirty="0">
                <a:latin typeface="Garamond" panose="02020404030301010803" pitchFamily="18" charset="0"/>
              </a:rPr>
              <a:t>Incorporate the use of technology solutions in consultation processes, i.e. Zoom/Teams platforms, mass short messaging services (</a:t>
            </a:r>
            <a:r>
              <a:rPr lang="en-GB" dirty="0" err="1">
                <a:latin typeface="Garamond" panose="02020404030301010803" pitchFamily="18" charset="0"/>
              </a:rPr>
              <a:t>sms</a:t>
            </a:r>
            <a:r>
              <a:rPr lang="en-GB" dirty="0">
                <a:latin typeface="Garamond" panose="02020404030301010803" pitchFamily="18" charset="0"/>
              </a:rPr>
              <a:t>), radio interactive programmes. </a:t>
            </a:r>
          </a:p>
          <a:p>
            <a:r>
              <a:rPr lang="en-GB" dirty="0">
                <a:latin typeface="Garamond" panose="02020404030301010803" pitchFamily="18" charset="0"/>
              </a:rPr>
              <a:t>Use multiple avenues for consultation, i.e. written input, solicit inputs from representative groups, protection of identity mechanisms (Confidentiality).  </a:t>
            </a:r>
          </a:p>
          <a:p>
            <a:r>
              <a:rPr lang="en-GB" dirty="0">
                <a:latin typeface="Garamond" panose="02020404030301010803" pitchFamily="18" charset="0"/>
              </a:rPr>
              <a:t>Engage important stakeholders from the onset, make them part of the process, i.e. Establishment of Committee’s, schedule stakeholder engagements early and allow sufficient time for stakeholders to prepare themselves. </a:t>
            </a:r>
          </a:p>
          <a:p>
            <a:r>
              <a:rPr lang="en-GB" dirty="0">
                <a:latin typeface="Garamond" panose="02020404030301010803" pitchFamily="18" charset="0"/>
              </a:rPr>
              <a:t>Enhance institutional ability to conduct consultations through multiple avenues, i.e. in person, written inputs, virtual platforms, radio shows, e-comments on publications published on the website etc.</a:t>
            </a:r>
          </a:p>
        </p:txBody>
      </p:sp>
    </p:spTree>
    <p:extLst>
      <p:ext uri="{BB962C8B-B14F-4D97-AF65-F5344CB8AC3E}">
        <p14:creationId xmlns:p14="http://schemas.microsoft.com/office/powerpoint/2010/main" val="1688503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BADD9D0-F183-4458-8CA5-96844428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b="1" dirty="0">
                <a:latin typeface="Garamond" panose="02020404030301010803" pitchFamily="18" charset="0"/>
              </a:rPr>
              <a:t>GIVING A VOICE TO THE UNHEARD.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BB11-6B04-453D-B990-08A82054E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GB" sz="2400" b="1" i="1" dirty="0">
                <a:latin typeface="Garamond" panose="02020404030301010803" pitchFamily="18" charset="0"/>
              </a:rPr>
              <a:t>“ Inclusivity Spells Harmony, Exclusivity Spells Conflict”	</a:t>
            </a:r>
          </a:p>
          <a:p>
            <a:pPr marL="0" indent="0" algn="ctr">
              <a:buNone/>
            </a:pPr>
            <a:r>
              <a:rPr lang="en-GB" sz="2400" b="1" i="1" dirty="0" err="1">
                <a:latin typeface="Garamond" panose="02020404030301010803" pitchFamily="18" charset="0"/>
              </a:rPr>
              <a:t>Dr.</a:t>
            </a:r>
            <a:r>
              <a:rPr lang="en-GB" sz="2400" b="1" i="1" dirty="0">
                <a:latin typeface="Garamond" panose="02020404030301010803" pitchFamily="18" charset="0"/>
              </a:rPr>
              <a:t> </a:t>
            </a:r>
            <a:r>
              <a:rPr lang="en-GB" sz="2400" b="1" i="1" dirty="0" err="1">
                <a:latin typeface="Garamond" panose="02020404030301010803" pitchFamily="18" charset="0"/>
              </a:rPr>
              <a:t>Hage</a:t>
            </a:r>
            <a:r>
              <a:rPr lang="en-GB" sz="2400" b="1" i="1" dirty="0">
                <a:latin typeface="Garamond" panose="02020404030301010803" pitchFamily="18" charset="0"/>
              </a:rPr>
              <a:t> </a:t>
            </a:r>
            <a:r>
              <a:rPr lang="en-GB" sz="2400" b="1" i="1" dirty="0" err="1">
                <a:latin typeface="Garamond" panose="02020404030301010803" pitchFamily="18" charset="0"/>
              </a:rPr>
              <a:t>Godfried</a:t>
            </a:r>
            <a:r>
              <a:rPr lang="en-GB" sz="2400" b="1" i="1" dirty="0">
                <a:latin typeface="Garamond" panose="02020404030301010803" pitchFamily="18" charset="0"/>
              </a:rPr>
              <a:t> Geingob</a:t>
            </a:r>
          </a:p>
          <a:p>
            <a:pPr marL="0" indent="0" algn="ctr">
              <a:buNone/>
            </a:pPr>
            <a:r>
              <a:rPr lang="en-GB" sz="2400" b="1" i="1" dirty="0">
                <a:latin typeface="Garamond" panose="02020404030301010803" pitchFamily="18" charset="0"/>
              </a:rPr>
              <a:t>3rd President of the Republic of Namibia</a:t>
            </a:r>
          </a:p>
          <a:p>
            <a:endParaRPr lang="en-GB" sz="2600" b="1" dirty="0">
              <a:latin typeface="Garamond" panose="02020404030301010803" pitchFamily="18" charset="0"/>
            </a:endParaRPr>
          </a:p>
          <a:p>
            <a:r>
              <a:rPr lang="en-GB" sz="3200" b="1" dirty="0">
                <a:latin typeface="Garamond" panose="02020404030301010803" pitchFamily="18" charset="0"/>
              </a:rPr>
              <a:t>Representative Stakeholder Consultations. </a:t>
            </a:r>
          </a:p>
          <a:p>
            <a:pPr marL="0" indent="0">
              <a:buNone/>
            </a:pPr>
            <a:r>
              <a:rPr lang="en-GB" sz="3200" dirty="0">
                <a:latin typeface="Garamond" panose="02020404030301010803" pitchFamily="18" charset="0"/>
              </a:rPr>
              <a:t>This is an important way of taking into account the views of the broader public through their recognised political, community or social representatives. </a:t>
            </a:r>
          </a:p>
          <a:p>
            <a:endParaRPr lang="en-GB" sz="3200" dirty="0">
              <a:latin typeface="Garamond" panose="02020404030301010803" pitchFamily="18" charset="0"/>
            </a:endParaRPr>
          </a:p>
          <a:p>
            <a:r>
              <a:rPr lang="en-GB" sz="3200" b="1" dirty="0">
                <a:latin typeface="Garamond" panose="02020404030301010803" pitchFamily="18" charset="0"/>
              </a:rPr>
              <a:t>Cluster Stakeholder Consultations</a:t>
            </a:r>
          </a:p>
          <a:p>
            <a:pPr marL="0" indent="0">
              <a:buNone/>
            </a:pPr>
            <a:r>
              <a:rPr lang="en-GB" sz="3200" dirty="0">
                <a:latin typeface="Garamond" panose="02020404030301010803" pitchFamily="18" charset="0"/>
              </a:rPr>
              <a:t>Clustering stakeholders with common interests allows for shared views on matters of common interest and in most cases would be representative, inclusive of those who may not be in attendance.</a:t>
            </a:r>
          </a:p>
          <a:p>
            <a:endParaRPr lang="en-GB" sz="3200" dirty="0">
              <a:latin typeface="Garamond" panose="02020404030301010803" pitchFamily="18" charset="0"/>
            </a:endParaRPr>
          </a:p>
          <a:p>
            <a:r>
              <a:rPr lang="en-GB" sz="3200" b="1" dirty="0">
                <a:latin typeface="Garamond" panose="02020404030301010803" pitchFamily="18" charset="0"/>
              </a:rPr>
              <a:t>Wide Research of Various Views on the Subject Matter</a:t>
            </a:r>
          </a:p>
          <a:p>
            <a:pPr marL="0" indent="0">
              <a:buNone/>
            </a:pPr>
            <a:r>
              <a:rPr lang="en-GB" sz="3200" dirty="0">
                <a:latin typeface="Garamond" panose="02020404030301010803" pitchFamily="18" charset="0"/>
              </a:rPr>
              <a:t>The Commission must research widely and present the views from various quarters of society, that may not be in the room during discussions.   </a:t>
            </a:r>
          </a:p>
        </p:txBody>
      </p:sp>
    </p:spTree>
    <p:extLst>
      <p:ext uri="{BB962C8B-B14F-4D97-AF65-F5344CB8AC3E}">
        <p14:creationId xmlns:p14="http://schemas.microsoft.com/office/powerpoint/2010/main" val="3399735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BADD9D0-F183-4458-8CA5-96844428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b="1" dirty="0">
                <a:latin typeface="Garamond" panose="02020404030301010803" pitchFamily="18" charset="0"/>
              </a:rPr>
              <a:t>STAKEHOLDER ENGAGEMENT PLAN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BB11-6B04-453D-B990-08A82054E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3200" b="1" dirty="0">
                <a:latin typeface="Garamond" panose="02020404030301010803" pitchFamily="18" charset="0"/>
              </a:rPr>
              <a:t>A clear Stakeholder Engagement Plan is important in the Research Processes</a:t>
            </a:r>
          </a:p>
          <a:p>
            <a:r>
              <a:rPr lang="en-GB" sz="3200" dirty="0">
                <a:latin typeface="Garamond" panose="02020404030301010803" pitchFamily="18" charset="0"/>
              </a:rPr>
              <a:t>The Plan should include:</a:t>
            </a:r>
          </a:p>
          <a:p>
            <a:pPr marL="0" indent="0">
              <a:buNone/>
            </a:pPr>
            <a:r>
              <a:rPr lang="en-GB" sz="3200" dirty="0">
                <a:latin typeface="Garamond" panose="02020404030301010803" pitchFamily="18" charset="0"/>
              </a:rPr>
              <a:t>	- 	The number of anticipated consultations;</a:t>
            </a:r>
          </a:p>
          <a:p>
            <a:pPr marL="0" indent="0">
              <a:buNone/>
            </a:pPr>
            <a:r>
              <a:rPr lang="en-GB" sz="3200" dirty="0">
                <a:latin typeface="Garamond" panose="02020404030301010803" pitchFamily="18" charset="0"/>
              </a:rPr>
              <a:t>	-	Indication of the targeted stakeholders;</a:t>
            </a:r>
          </a:p>
          <a:p>
            <a:pPr marL="0" indent="0">
              <a:buNone/>
            </a:pPr>
            <a:r>
              <a:rPr lang="en-GB" sz="3200" dirty="0">
                <a:latin typeface="Garamond" panose="02020404030301010803" pitchFamily="18" charset="0"/>
              </a:rPr>
              <a:t>	- 	The method of consultation. Identification of the most efficient 			and effective means of consultation, suitable for the 					targeted stakeholders</a:t>
            </a:r>
          </a:p>
          <a:p>
            <a:pPr marL="0" indent="0">
              <a:buNone/>
            </a:pPr>
            <a:r>
              <a:rPr lang="en-GB" sz="3200" dirty="0">
                <a:latin typeface="Garamond" panose="02020404030301010803" pitchFamily="18" charset="0"/>
              </a:rPr>
              <a:t>	-	Timelines for consultations. (Based on the most appropriate time).				</a:t>
            </a:r>
          </a:p>
          <a:p>
            <a:r>
              <a:rPr lang="en-GB" sz="3200" dirty="0">
                <a:latin typeface="Garamond" panose="02020404030301010803" pitchFamily="18" charset="0"/>
              </a:rPr>
              <a:t>If you intent on having broad based consultations, always have a base/minimum number of consultees whom you will endeavour by all means to ensure they are in attendance.</a:t>
            </a:r>
          </a:p>
          <a:p>
            <a:r>
              <a:rPr lang="en-GB" sz="3200" dirty="0">
                <a:latin typeface="Garamond" panose="02020404030301010803" pitchFamily="18" charset="0"/>
              </a:rPr>
              <a:t>If you intent to conduct consultations in the regions, remote areas, ensure to involve local leadership during the preparation phase and during the actual consultations.</a:t>
            </a:r>
          </a:p>
          <a:p>
            <a:r>
              <a:rPr lang="en-GB" sz="3200" dirty="0">
                <a:latin typeface="Garamond" panose="02020404030301010803" pitchFamily="18" charset="0"/>
              </a:rPr>
              <a:t>In our case, we usually ensure that priority groups are part of our consultation processes. These groups are:  1. Youth, 2. Women, 3. Traditional Leaders.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684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/>
              <a:t>Thank you!</a:t>
            </a:r>
            <a:br>
              <a:rPr lang="en-ZA" b="1" dirty="0"/>
            </a:br>
            <a:r>
              <a:rPr lang="en-ZA" b="1" dirty="0"/>
              <a:t>Comments &amp; Questions</a:t>
            </a:r>
          </a:p>
        </p:txBody>
      </p:sp>
      <p:pic>
        <p:nvPicPr>
          <p:cNvPr id="8" name="Content Placeholder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EC7627C-2C34-4FEC-947C-115B97D7B606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661248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5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69C25-CED4-4EC8-A2F8-83E79D06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b="1" dirty="0">
                <a:latin typeface="Garamond" panose="02020404030301010803" pitchFamily="18" charset="0"/>
              </a:rPr>
              <a:t>OUTLINE</a:t>
            </a:r>
            <a:r>
              <a:rPr lang="en-GB" sz="2800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0B09B-AE21-48E3-A15F-A6F296D8B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Garamond" panose="02020404030301010803" pitchFamily="18" charset="0"/>
              </a:rPr>
              <a:t>1.	INTRODUCTION </a:t>
            </a:r>
          </a:p>
          <a:p>
            <a:r>
              <a:rPr lang="en-GB" sz="2000" dirty="0">
                <a:latin typeface="Garamond" panose="02020404030301010803" pitchFamily="18" charset="0"/>
              </a:rPr>
              <a:t>Facts about Namibia;</a:t>
            </a:r>
          </a:p>
          <a:p>
            <a:r>
              <a:rPr lang="en-GB" sz="2000" dirty="0">
                <a:latin typeface="Garamond" panose="02020404030301010803" pitchFamily="18" charset="0"/>
              </a:rPr>
              <a:t>LRDC Mission ;</a:t>
            </a:r>
          </a:p>
          <a:p>
            <a:r>
              <a:rPr lang="en-GB" sz="2000" dirty="0">
                <a:latin typeface="Garamond" panose="02020404030301010803" pitchFamily="18" charset="0"/>
              </a:rPr>
              <a:t>About the LRDC of the Republic of Namibia;</a:t>
            </a:r>
          </a:p>
          <a:p>
            <a:r>
              <a:rPr lang="en-GB" sz="2000" dirty="0">
                <a:latin typeface="Garamond" panose="02020404030301010803" pitchFamily="18" charset="0"/>
              </a:rPr>
              <a:t>Mandate of the LRDC- section 6 of the enabling statute, 1991;</a:t>
            </a:r>
          </a:p>
          <a:p>
            <a:r>
              <a:rPr lang="en-GB" sz="2000" dirty="0">
                <a:latin typeface="Garamond" panose="02020404030301010803" pitchFamily="18" charset="0"/>
              </a:rPr>
              <a:t>Powers of the LRDC- section 7 of the enabling statute, 1991;</a:t>
            </a:r>
          </a:p>
          <a:p>
            <a:r>
              <a:rPr lang="en-GB" sz="2000" dirty="0">
                <a:latin typeface="Garamond" panose="02020404030301010803" pitchFamily="18" charset="0"/>
              </a:rPr>
              <a:t>LRDC Law Making Process; and</a:t>
            </a:r>
          </a:p>
          <a:p>
            <a:r>
              <a:rPr lang="en-GB" sz="2000" dirty="0">
                <a:latin typeface="Garamond" panose="02020404030301010803" pitchFamily="18" charset="0"/>
              </a:rPr>
              <a:t>Recent Programme of the LRDC </a:t>
            </a:r>
          </a:p>
          <a:p>
            <a:pPr marL="0" indent="0">
              <a:buNone/>
            </a:pPr>
            <a:endParaRPr lang="en-GB" sz="20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Garamond" panose="02020404030301010803" pitchFamily="18" charset="0"/>
              </a:rPr>
              <a:t>2.	IMPORTANCE OF STAKEHOLDER CONSULTATIONS </a:t>
            </a:r>
          </a:p>
          <a:p>
            <a:pPr marL="0" indent="0">
              <a:buNone/>
            </a:pPr>
            <a:endParaRPr lang="en-GB" sz="20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Garamond" panose="02020404030301010803" pitchFamily="18" charset="0"/>
              </a:rPr>
              <a:t>3.	CHALLENGES OF REACHING STAKEHOLDERS</a:t>
            </a:r>
          </a:p>
          <a:p>
            <a:pPr marL="0" indent="0">
              <a:buNone/>
            </a:pPr>
            <a:endParaRPr lang="en-GB" sz="20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Garamond" panose="02020404030301010803" pitchFamily="18" charset="0"/>
              </a:rPr>
              <a:t>4.	MITIGATING THE CHALLENGES AND PROVIDING A VOICE TO THE UNHEARD</a:t>
            </a:r>
          </a:p>
          <a:p>
            <a:pPr marL="0" indent="0">
              <a:buNone/>
            </a:pPr>
            <a:endParaRPr lang="en-GB" sz="20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Garamond" panose="02020404030301010803" pitchFamily="18" charset="0"/>
              </a:rPr>
              <a:t>5.	STAKEHOLDER ENGAGEMENT PLAN  </a:t>
            </a:r>
          </a:p>
          <a:p>
            <a:pPr>
              <a:buFontTx/>
              <a:buChar char="-"/>
            </a:pP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676C3E-A480-4E05-81A0-54AC37C5EA46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02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2219B-5EE3-4A36-A874-82FE87A8F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cap="all" dirty="0">
                <a:solidFill>
                  <a:prstClr val="black"/>
                </a:solidFill>
                <a:latin typeface="Garamond" panose="02020404030301010803" pitchFamily="18" charset="0"/>
              </a:rPr>
              <a:t>Facts about Namibia </a:t>
            </a:r>
            <a:endParaRPr lang="en-NA" sz="2800" b="1" cap="all" dirty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D4216-E9E3-4018-B442-1134799AA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12776"/>
            <a:ext cx="78867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Location 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Population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latin typeface="Garamond" panose="02020404030301010803" pitchFamily="18" charset="0"/>
              </a:rPr>
              <a:t>Economy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Structure of the Namibian Government/State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Membership to Regional and International Bodies  </a:t>
            </a:r>
            <a:r>
              <a:rPr lang="en-US" sz="2000" b="1" dirty="0">
                <a:solidFill>
                  <a:prstClr val="black"/>
                </a:solidFill>
                <a:latin typeface="Garamond" panose="02020404030301010803" pitchFamily="18" charset="0"/>
              </a:rPr>
              <a:t>(ALRAESA AND CALRA)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Main Attractions </a:t>
            </a:r>
          </a:p>
          <a:p>
            <a:endParaRPr lang="en-US" dirty="0"/>
          </a:p>
          <a:p>
            <a:endParaRPr lang="en-NA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0592B42-8F38-4AA5-BE60-095F636889D6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98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spc="-150" dirty="0">
                <a:solidFill>
                  <a:prstClr val="black"/>
                </a:solidFill>
                <a:latin typeface="Garamond" panose="02020404030301010803" pitchFamily="18" charset="0"/>
              </a:rPr>
              <a:t>LRDC </a:t>
            </a:r>
            <a:r>
              <a:rPr lang="en-US" sz="3200" b="1" cap="all" dirty="0">
                <a:solidFill>
                  <a:prstClr val="black"/>
                </a:solidFill>
                <a:latin typeface="Garamond" panose="02020404030301010803" pitchFamily="18" charset="0"/>
              </a:rPr>
              <a:t>Mission </a:t>
            </a:r>
            <a:endParaRPr lang="en-ZA" sz="3200" b="1" dirty="0">
              <a:latin typeface="Garamond" panose="02020404030301010803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  <a:buNone/>
            </a:pPr>
            <a:endParaRPr lang="en-GB" sz="3200" spc="-15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marL="0" lvl="0" indent="0" algn="ctr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  <a:buNone/>
            </a:pPr>
            <a:r>
              <a:rPr lang="en-GB" sz="3200" spc="-150" dirty="0">
                <a:solidFill>
                  <a:prstClr val="black"/>
                </a:solidFill>
                <a:latin typeface="Garamond" panose="02020404030301010803" pitchFamily="18" charset="0"/>
              </a:rPr>
              <a:t>REVIEWING, REFORMING AND DEVELOPING NAMIBIA’S LEGAL LANDSCAPE</a:t>
            </a:r>
            <a:endParaRPr lang="en-NA" sz="3200" spc="-15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ZA" dirty="0"/>
          </a:p>
        </p:txBody>
      </p:sp>
      <p:pic>
        <p:nvPicPr>
          <p:cNvPr id="6" name="Content Placeholder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73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3384-92D1-4FDA-9373-6CCAB9B89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cap="all" dirty="0">
                <a:solidFill>
                  <a:prstClr val="black"/>
                </a:solidFill>
                <a:latin typeface="Garamond" panose="02020404030301010803" pitchFamily="18" charset="0"/>
              </a:rPr>
              <a:t>About the LRDC</a:t>
            </a:r>
            <a:endParaRPr lang="en-NA" sz="2800" b="1" cap="all" dirty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41102-95E5-40AB-93B0-9CBD98A08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Creature of Statute; 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Enabling Statute, LRDC Act No. 29 of 1991;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Line Minister: Minister of Justice;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Chairperson appointed by the President after consultation with the Minister ( 5-year term)- is ranked at the level of a High Court Judge; 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Commissioners drawn from: Ombudsman( ex officio), Law Society of Namibia, Faculty of Law, University of Namibia, Namibia Law Association; Such other persons as the President deems necessary. </a:t>
            </a:r>
          </a:p>
          <a:p>
            <a:endParaRPr lang="en-NA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7FB9246-FF84-4401-A259-59854F26E69C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00D72-DB55-4C38-853F-5C9CC2740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cap="all" dirty="0">
                <a:solidFill>
                  <a:prstClr val="black"/>
                </a:solidFill>
                <a:latin typeface="Garamond" panose="02020404030301010803" pitchFamily="18" charset="0"/>
              </a:rPr>
              <a:t>Mandate of the LRDC </a:t>
            </a:r>
            <a:br>
              <a:rPr lang="en-US" sz="2400" b="1" cap="all" dirty="0">
                <a:solidFill>
                  <a:prstClr val="black"/>
                </a:solidFill>
                <a:latin typeface="Garamond" panose="02020404030301010803" pitchFamily="18" charset="0"/>
              </a:rPr>
            </a:br>
            <a:r>
              <a:rPr lang="en-US" sz="2400" b="1" cap="all" dirty="0">
                <a:solidFill>
                  <a:prstClr val="black"/>
                </a:solidFill>
                <a:latin typeface="Garamond" panose="02020404030301010803" pitchFamily="18" charset="0"/>
              </a:rPr>
              <a:t>section 6 of enabling statute, 1991</a:t>
            </a:r>
            <a:endParaRPr lang="en-NA" sz="24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0C64E-887D-48F6-BA0A-49058D5E3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  <a:buNone/>
            </a:pPr>
            <a:r>
              <a:rPr lang="en-US" b="1" dirty="0">
                <a:solidFill>
                  <a:prstClr val="black"/>
                </a:solidFill>
                <a:latin typeface="Garamond" panose="02020404030301010803" pitchFamily="18" charset="0"/>
              </a:rPr>
              <a:t>Core mandate</a:t>
            </a:r>
            <a:r>
              <a:rPr lang="en-US" dirty="0">
                <a:solidFill>
                  <a:prstClr val="black"/>
                </a:solidFill>
                <a:latin typeface="Garamond" panose="02020404030301010803" pitchFamily="18" charset="0"/>
              </a:rPr>
              <a:t>: is to examine existing legislation, undertake research both domestically and in comparable jurisdictions and to make recommendations for the review, reform and development of such laws if and when necessary;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dirty="0">
                <a:solidFill>
                  <a:prstClr val="black"/>
                </a:solidFill>
                <a:latin typeface="Garamond" panose="02020404030301010803" pitchFamily="18" charset="0"/>
              </a:rPr>
              <a:t>Repeal of obsolete and unnecessary enactments;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dirty="0">
                <a:solidFill>
                  <a:prstClr val="black"/>
                </a:solidFill>
                <a:latin typeface="Garamond" panose="02020404030301010803" pitchFamily="18" charset="0"/>
              </a:rPr>
              <a:t>Consolidate or codify any branch of law with common and statutory law;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dirty="0">
                <a:solidFill>
                  <a:prstClr val="black"/>
                </a:solidFill>
                <a:latin typeface="Garamond" panose="02020404030301010803" pitchFamily="18" charset="0"/>
              </a:rPr>
              <a:t>Harmonize customary law with common law and  statute law;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dirty="0">
                <a:solidFill>
                  <a:prstClr val="black"/>
                </a:solidFill>
                <a:latin typeface="Garamond" panose="02020404030301010803" pitchFamily="18" charset="0"/>
              </a:rPr>
              <a:t>Enact laws to enhance respect for human rights as enshrined in the Namibian Constitution and Ensure compliance with International Law obligations; 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dirty="0">
                <a:solidFill>
                  <a:prstClr val="black"/>
                </a:solidFill>
                <a:latin typeface="Garamond" panose="02020404030301010803" pitchFamily="18" charset="0"/>
              </a:rPr>
              <a:t>Make law readily accessible. </a:t>
            </a:r>
            <a:endParaRPr lang="en-NA" dirty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74A23C5-79CC-4594-BFFE-648B5ADA707F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05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49C55-480D-4F02-94D1-44D75DC4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cap="all" dirty="0">
                <a:solidFill>
                  <a:prstClr val="black"/>
                </a:solidFill>
                <a:latin typeface="Garamond" panose="02020404030301010803" pitchFamily="18" charset="0"/>
              </a:rPr>
              <a:t>POWERS OF THE LRDC -Section 7 of enabling statute</a:t>
            </a:r>
            <a:endParaRPr lang="en-NA" sz="2400" b="1" cap="all" dirty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F04A8-1D36-4A36-A7C4-E26D8BC50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Prepare and submit, for approval by the Minister of Justice, a work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</a:rPr>
              <a:t>programme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 for consideration; 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Accept suggestions relating to its objects from any interested party and may incorporate such suggestions in its </a:t>
            </a:r>
            <a:r>
              <a:rPr lang="en-US" sz="2000" dirty="0" err="1">
                <a:solidFill>
                  <a:prstClr val="black"/>
                </a:solidFill>
                <a:latin typeface="Garamond" panose="02020404030301010803" pitchFamily="18" charset="0"/>
              </a:rPr>
              <a:t>programme</a:t>
            </a: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May draft legislation to give effect to recommendations set out in its reports; and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000" dirty="0">
                <a:solidFill>
                  <a:prstClr val="black"/>
                </a:solidFill>
                <a:latin typeface="Garamond" panose="02020404030301010803" pitchFamily="18" charset="0"/>
              </a:rPr>
              <a:t>Submit reports to the Minister of Justice for consideration. </a:t>
            </a:r>
          </a:p>
          <a:p>
            <a:endParaRPr lang="en-NA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33325E-9D57-4636-87FD-AFEDE942B9F7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018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F9833-6416-4580-8987-52C7CB84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b="1" cap="all" dirty="0">
                <a:solidFill>
                  <a:prstClr val="black"/>
                </a:solidFill>
                <a:latin typeface="Garamond" panose="02020404030301010803" pitchFamily="18" charset="0"/>
              </a:rPr>
              <a:t>LRDC LAW MAKING Process</a:t>
            </a:r>
            <a:endParaRPr lang="en-NA" sz="28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8F35D-0CBE-41B5-B206-23F85E1CD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191822" cy="4843735"/>
          </a:xfrm>
        </p:spPr>
        <p:txBody>
          <a:bodyPr>
            <a:normAutofit fontScale="85000" lnSpcReduction="10000"/>
          </a:bodyPr>
          <a:lstStyle/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Project Proposal;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Project Adoption (Importance of the issue, Availability of Resources, Suitability factor);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Project Initiation Document;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Issue Paper;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Consultations on Issue Paper;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Discussion/Working Paper;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Drafting Bill (if any);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Consultations on the Bill;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Drafting Final Report with Bill (if any); 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000" dirty="0">
                <a:latin typeface="Garamond" panose="02020404030301010803" pitchFamily="18" charset="0"/>
              </a:rPr>
              <a:t>Adoption of the Final Report;  and</a:t>
            </a: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GB" sz="2200" dirty="0">
                <a:latin typeface="Garamond" panose="02020404030301010803" pitchFamily="18" charset="0"/>
              </a:rPr>
              <a:t>Submission of Report in terms of Section 9(1).  </a:t>
            </a:r>
            <a:endParaRPr lang="en-ZA" sz="2200" dirty="0">
              <a:latin typeface="Garamond" panose="02020404030301010803" pitchFamily="18" charset="0"/>
            </a:endParaRPr>
          </a:p>
          <a:p>
            <a:endParaRPr lang="en-NA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07D3C7D-6EBD-42C3-9EB6-FC1B864232DE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2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0858-2B32-49B4-84D6-0D1AFE53B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cap="all" dirty="0">
                <a:solidFill>
                  <a:prstClr val="black"/>
                </a:solidFill>
                <a:latin typeface="Garamond" panose="02020404030301010803" pitchFamily="18" charset="0"/>
              </a:rPr>
              <a:t>RECENT </a:t>
            </a:r>
            <a:r>
              <a:rPr lang="en-US" sz="2400" b="1" cap="all" dirty="0" err="1">
                <a:solidFill>
                  <a:prstClr val="black"/>
                </a:solidFill>
                <a:latin typeface="Garamond" panose="02020404030301010803" pitchFamily="18" charset="0"/>
              </a:rPr>
              <a:t>Programme</a:t>
            </a:r>
            <a:r>
              <a:rPr lang="en-US" sz="2400" b="1" cap="all" dirty="0">
                <a:solidFill>
                  <a:prstClr val="black"/>
                </a:solidFill>
                <a:latin typeface="Garamond" panose="02020404030301010803" pitchFamily="18" charset="0"/>
              </a:rPr>
              <a:t> of the LRDC </a:t>
            </a:r>
            <a:endParaRPr lang="en-NA" sz="24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F9C18-2B68-48D8-832B-FE2EC4FD5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407846" cy="5032375"/>
          </a:xfrm>
        </p:spPr>
        <p:txBody>
          <a:bodyPr>
            <a:normAutofit fontScale="70000" lnSpcReduction="20000"/>
          </a:bodyPr>
          <a:lstStyle/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Review of Community Courts Act;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Fiscal Regime for Namibia’s Upstream Oil Industry;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Addressing Theft of Copper Wire Through Legislative Reforms;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Strengthening the Law in Order to Prevent Transfer Pricing;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Review of legislation on Cannabis;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Compensation Regime for Victims of Human-Wildlife Conflict;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Regulation of Bank Charges;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Regulation of Ascertainment of Ancestry or </a:t>
            </a:r>
            <a:r>
              <a:rPr lang="en-US" sz="2200" dirty="0" err="1">
                <a:solidFill>
                  <a:prstClr val="black"/>
                </a:solidFill>
                <a:latin typeface="Garamond" panose="02020404030301010803" pitchFamily="18" charset="0"/>
              </a:rPr>
              <a:t>Progency</a:t>
            </a: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 Through Deoxyribonucleic Acid (DNA) Technology;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Assessment of Legal Impediments to Industrialization in Namibia;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Broadening Opportunities for Artisanal Fishing;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Regulation of Possession of Dangerous Dog Breeds and;</a:t>
            </a:r>
          </a:p>
          <a:p>
            <a:pPr marL="228600" indent="-228600" defTabSz="914400">
              <a:lnSpc>
                <a:spcPct val="130000"/>
              </a:lnSpc>
              <a:spcBef>
                <a:spcPts val="1000"/>
              </a:spcBef>
              <a:buClr>
                <a:srgbClr val="B71E42"/>
              </a:buClr>
              <a:buSzPct val="100000"/>
            </a:pPr>
            <a:r>
              <a:rPr lang="en-US" sz="2200" dirty="0">
                <a:solidFill>
                  <a:prstClr val="black"/>
                </a:solidFill>
                <a:latin typeface="Garamond" panose="02020404030301010803" pitchFamily="18" charset="0"/>
              </a:rPr>
              <a:t>Enhancement of the Right to a Fair Trial: Trial Within a Reasonable Time.</a:t>
            </a:r>
            <a:endParaRPr lang="en-NA" sz="22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endParaRPr lang="en-NA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BF0DCE2-ED9C-4E67-9AD8-990049FB328C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445224"/>
            <a:ext cx="1191141" cy="10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6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1243</Words>
  <Application>Microsoft Office PowerPoint</Application>
  <PresentationFormat>On-screen Show (4:3)</PresentationFormat>
  <Paragraphs>126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Office Theme</vt:lpstr>
      <vt:lpstr> The Namibian Law Reform and Development Commission  (LRDC)</vt:lpstr>
      <vt:lpstr>OUTLINE </vt:lpstr>
      <vt:lpstr>Facts about Namibia </vt:lpstr>
      <vt:lpstr>LRDC Mission </vt:lpstr>
      <vt:lpstr>About the LRDC</vt:lpstr>
      <vt:lpstr>Mandate of the LRDC  section 6 of enabling statute, 1991</vt:lpstr>
      <vt:lpstr>POWERS OF THE LRDC -Section 7 of enabling statute</vt:lpstr>
      <vt:lpstr>LRDC LAW MAKING Process</vt:lpstr>
      <vt:lpstr>RECENT Programme of the LRDC </vt:lpstr>
      <vt:lpstr>IMPORTANCE OF STAKEHOLDER CONSULTATIONS  </vt:lpstr>
      <vt:lpstr>CHALLENGE OF REACHING STAKEHOLDERS</vt:lpstr>
      <vt:lpstr>MITIGATING SUCH CHALLENGES </vt:lpstr>
      <vt:lpstr>GIVING A VOICE TO THE UNHEARD. </vt:lpstr>
      <vt:lpstr>STAKEHOLDER ENGAGEMENT PLAN </vt:lpstr>
      <vt:lpstr>Thank you! Comments &amp;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Oosthuizen</dc:creator>
  <cp:lastModifiedBy>Saara Mwanyekange</cp:lastModifiedBy>
  <cp:revision>82</cp:revision>
  <cp:lastPrinted>2025-03-17T09:37:22Z</cp:lastPrinted>
  <dcterms:created xsi:type="dcterms:W3CDTF">2016-10-17T09:43:39Z</dcterms:created>
  <dcterms:modified xsi:type="dcterms:W3CDTF">2025-03-17T15:23:01Z</dcterms:modified>
</cp:coreProperties>
</file>