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25"/>
  </p:notesMasterIdLst>
  <p:sldIdLst>
    <p:sldId id="257" r:id="rId2"/>
    <p:sldId id="294" r:id="rId3"/>
    <p:sldId id="271" r:id="rId4"/>
    <p:sldId id="256" r:id="rId5"/>
    <p:sldId id="258" r:id="rId6"/>
    <p:sldId id="274" r:id="rId7"/>
    <p:sldId id="306" r:id="rId8"/>
    <p:sldId id="298" r:id="rId9"/>
    <p:sldId id="302" r:id="rId10"/>
    <p:sldId id="299" r:id="rId11"/>
    <p:sldId id="304" r:id="rId12"/>
    <p:sldId id="300" r:id="rId13"/>
    <p:sldId id="303" r:id="rId14"/>
    <p:sldId id="301" r:id="rId15"/>
    <p:sldId id="307" r:id="rId16"/>
    <p:sldId id="292" r:id="rId17"/>
    <p:sldId id="293" r:id="rId18"/>
    <p:sldId id="291" r:id="rId19"/>
    <p:sldId id="308" r:id="rId20"/>
    <p:sldId id="305" r:id="rId21"/>
    <p:sldId id="311" r:id="rId22"/>
    <p:sldId id="310" r:id="rId23"/>
    <p:sldId id="30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92"/>
    <p:restoredTop sz="94706"/>
  </p:normalViewPr>
  <p:slideViewPr>
    <p:cSldViewPr snapToGrid="0">
      <p:cViewPr varScale="1">
        <p:scale>
          <a:sx n="62" d="100"/>
          <a:sy n="62" d="100"/>
        </p:scale>
        <p:origin x="112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A223-2FA2-DF40-BEDF-06A98365C92C}" type="datetimeFigureOut">
              <a:rPr lang="en-US" smtClean="0"/>
              <a:t>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E6F1B-9F73-8D42-A66F-A3C8AEB20C83}" type="slidenum">
              <a:rPr lang="en-US" smtClean="0"/>
              <a:t>‹#›</a:t>
            </a:fld>
            <a:endParaRPr lang="en-US"/>
          </a:p>
        </p:txBody>
      </p:sp>
    </p:spTree>
    <p:extLst>
      <p:ext uri="{BB962C8B-B14F-4D97-AF65-F5344CB8AC3E}">
        <p14:creationId xmlns:p14="http://schemas.microsoft.com/office/powerpoint/2010/main" val="257622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a:t>
            </a:fld>
            <a:endParaRPr lang="en-US"/>
          </a:p>
        </p:txBody>
      </p:sp>
    </p:spTree>
    <p:extLst>
      <p:ext uri="{BB962C8B-B14F-4D97-AF65-F5344CB8AC3E}">
        <p14:creationId xmlns:p14="http://schemas.microsoft.com/office/powerpoint/2010/main" val="333800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10</a:t>
            </a:fld>
            <a:endParaRPr lang="en-US"/>
          </a:p>
        </p:txBody>
      </p:sp>
    </p:spTree>
    <p:extLst>
      <p:ext uri="{BB962C8B-B14F-4D97-AF65-F5344CB8AC3E}">
        <p14:creationId xmlns:p14="http://schemas.microsoft.com/office/powerpoint/2010/main" val="167340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11</a:t>
            </a:fld>
            <a:endParaRPr lang="en-US"/>
          </a:p>
        </p:txBody>
      </p:sp>
    </p:spTree>
    <p:extLst>
      <p:ext uri="{BB962C8B-B14F-4D97-AF65-F5344CB8AC3E}">
        <p14:creationId xmlns:p14="http://schemas.microsoft.com/office/powerpoint/2010/main" val="366350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12</a:t>
            </a:fld>
            <a:endParaRPr lang="en-US"/>
          </a:p>
        </p:txBody>
      </p:sp>
    </p:spTree>
    <p:extLst>
      <p:ext uri="{BB962C8B-B14F-4D97-AF65-F5344CB8AC3E}">
        <p14:creationId xmlns:p14="http://schemas.microsoft.com/office/powerpoint/2010/main" val="115112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13</a:t>
            </a:fld>
            <a:endParaRPr lang="en-US"/>
          </a:p>
        </p:txBody>
      </p:sp>
    </p:spTree>
    <p:extLst>
      <p:ext uri="{BB962C8B-B14F-4D97-AF65-F5344CB8AC3E}">
        <p14:creationId xmlns:p14="http://schemas.microsoft.com/office/powerpoint/2010/main" val="6815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14</a:t>
            </a:fld>
            <a:endParaRPr lang="en-US"/>
          </a:p>
        </p:txBody>
      </p:sp>
    </p:spTree>
    <p:extLst>
      <p:ext uri="{BB962C8B-B14F-4D97-AF65-F5344CB8AC3E}">
        <p14:creationId xmlns:p14="http://schemas.microsoft.com/office/powerpoint/2010/main" val="77921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15</a:t>
            </a:fld>
            <a:endParaRPr lang="en-US"/>
          </a:p>
        </p:txBody>
      </p:sp>
    </p:spTree>
    <p:extLst>
      <p:ext uri="{BB962C8B-B14F-4D97-AF65-F5344CB8AC3E}">
        <p14:creationId xmlns:p14="http://schemas.microsoft.com/office/powerpoint/2010/main" val="1256441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16</a:t>
            </a:fld>
            <a:endParaRPr lang="en-US"/>
          </a:p>
        </p:txBody>
      </p:sp>
    </p:spTree>
    <p:extLst>
      <p:ext uri="{BB962C8B-B14F-4D97-AF65-F5344CB8AC3E}">
        <p14:creationId xmlns:p14="http://schemas.microsoft.com/office/powerpoint/2010/main" val="3186442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17</a:t>
            </a:fld>
            <a:endParaRPr lang="en-US"/>
          </a:p>
        </p:txBody>
      </p:sp>
    </p:spTree>
    <p:extLst>
      <p:ext uri="{BB962C8B-B14F-4D97-AF65-F5344CB8AC3E}">
        <p14:creationId xmlns:p14="http://schemas.microsoft.com/office/powerpoint/2010/main" val="3139499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18</a:t>
            </a:fld>
            <a:endParaRPr lang="en-US"/>
          </a:p>
        </p:txBody>
      </p:sp>
    </p:spTree>
    <p:extLst>
      <p:ext uri="{BB962C8B-B14F-4D97-AF65-F5344CB8AC3E}">
        <p14:creationId xmlns:p14="http://schemas.microsoft.com/office/powerpoint/2010/main" val="55567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19</a:t>
            </a:fld>
            <a:endParaRPr lang="en-US"/>
          </a:p>
        </p:txBody>
      </p:sp>
    </p:spTree>
    <p:extLst>
      <p:ext uri="{BB962C8B-B14F-4D97-AF65-F5344CB8AC3E}">
        <p14:creationId xmlns:p14="http://schemas.microsoft.com/office/powerpoint/2010/main" val="229233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2</a:t>
            </a:fld>
            <a:endParaRPr lang="en-US"/>
          </a:p>
        </p:txBody>
      </p:sp>
    </p:spTree>
    <p:extLst>
      <p:ext uri="{BB962C8B-B14F-4D97-AF65-F5344CB8AC3E}">
        <p14:creationId xmlns:p14="http://schemas.microsoft.com/office/powerpoint/2010/main" val="1235744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20</a:t>
            </a:fld>
            <a:endParaRPr lang="en-US"/>
          </a:p>
        </p:txBody>
      </p:sp>
    </p:spTree>
    <p:extLst>
      <p:ext uri="{BB962C8B-B14F-4D97-AF65-F5344CB8AC3E}">
        <p14:creationId xmlns:p14="http://schemas.microsoft.com/office/powerpoint/2010/main" val="1326789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21</a:t>
            </a:fld>
            <a:endParaRPr lang="en-US"/>
          </a:p>
        </p:txBody>
      </p:sp>
    </p:spTree>
    <p:extLst>
      <p:ext uri="{BB962C8B-B14F-4D97-AF65-F5344CB8AC3E}">
        <p14:creationId xmlns:p14="http://schemas.microsoft.com/office/powerpoint/2010/main" val="4186864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22</a:t>
            </a:fld>
            <a:endParaRPr lang="en-US"/>
          </a:p>
        </p:txBody>
      </p:sp>
    </p:spTree>
    <p:extLst>
      <p:ext uri="{BB962C8B-B14F-4D97-AF65-F5344CB8AC3E}">
        <p14:creationId xmlns:p14="http://schemas.microsoft.com/office/powerpoint/2010/main" val="3331374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23</a:t>
            </a:fld>
            <a:endParaRPr lang="en-US"/>
          </a:p>
        </p:txBody>
      </p:sp>
    </p:spTree>
    <p:extLst>
      <p:ext uri="{BB962C8B-B14F-4D97-AF65-F5344CB8AC3E}">
        <p14:creationId xmlns:p14="http://schemas.microsoft.com/office/powerpoint/2010/main" val="65596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3</a:t>
            </a:fld>
            <a:endParaRPr lang="en-US"/>
          </a:p>
        </p:txBody>
      </p:sp>
    </p:spTree>
    <p:extLst>
      <p:ext uri="{BB962C8B-B14F-4D97-AF65-F5344CB8AC3E}">
        <p14:creationId xmlns:p14="http://schemas.microsoft.com/office/powerpoint/2010/main" val="361863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4</a:t>
            </a:fld>
            <a:endParaRPr lang="en-US"/>
          </a:p>
        </p:txBody>
      </p:sp>
    </p:spTree>
    <p:extLst>
      <p:ext uri="{BB962C8B-B14F-4D97-AF65-F5344CB8AC3E}">
        <p14:creationId xmlns:p14="http://schemas.microsoft.com/office/powerpoint/2010/main" val="236334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5</a:t>
            </a:fld>
            <a:endParaRPr lang="en-US"/>
          </a:p>
        </p:txBody>
      </p:sp>
    </p:spTree>
    <p:extLst>
      <p:ext uri="{BB962C8B-B14F-4D97-AF65-F5344CB8AC3E}">
        <p14:creationId xmlns:p14="http://schemas.microsoft.com/office/powerpoint/2010/main" val="312140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6</a:t>
            </a:fld>
            <a:endParaRPr lang="en-US"/>
          </a:p>
        </p:txBody>
      </p:sp>
    </p:spTree>
    <p:extLst>
      <p:ext uri="{BB962C8B-B14F-4D97-AF65-F5344CB8AC3E}">
        <p14:creationId xmlns:p14="http://schemas.microsoft.com/office/powerpoint/2010/main" val="175406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7</a:t>
            </a:fld>
            <a:endParaRPr lang="en-US"/>
          </a:p>
        </p:txBody>
      </p:sp>
    </p:spTree>
    <p:extLst>
      <p:ext uri="{BB962C8B-B14F-4D97-AF65-F5344CB8AC3E}">
        <p14:creationId xmlns:p14="http://schemas.microsoft.com/office/powerpoint/2010/main" val="959446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8</a:t>
            </a:fld>
            <a:endParaRPr lang="en-US"/>
          </a:p>
        </p:txBody>
      </p:sp>
    </p:spTree>
    <p:extLst>
      <p:ext uri="{BB962C8B-B14F-4D97-AF65-F5344CB8AC3E}">
        <p14:creationId xmlns:p14="http://schemas.microsoft.com/office/powerpoint/2010/main" val="33706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E6F1B-9F73-8D42-A66F-A3C8AEB20C83}" type="slidenum">
              <a:rPr lang="en-US" smtClean="0"/>
              <a:t>9</a:t>
            </a:fld>
            <a:endParaRPr lang="en-US"/>
          </a:p>
        </p:txBody>
      </p:sp>
    </p:spTree>
    <p:extLst>
      <p:ext uri="{BB962C8B-B14F-4D97-AF65-F5344CB8AC3E}">
        <p14:creationId xmlns:p14="http://schemas.microsoft.com/office/powerpoint/2010/main" val="232020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4169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69194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7336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82877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7180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74875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6652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2014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4717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5584D-7D79-4248-9986-4CA35242F944}"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70409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08673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32797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5584D-7D79-4248-9986-4CA35242F944}"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61157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19609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000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85584D-7D79-4248-9986-4CA35242F944}"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1539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85584D-7D79-4248-9986-4CA35242F944}" type="datetimeFigureOut">
              <a:rPr lang="en-US" smtClean="0"/>
              <a:t>2/24/2023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7586669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629056" y="1970842"/>
            <a:ext cx="10175274" cy="1811043"/>
          </a:xfrm>
        </p:spPr>
        <p:txBody>
          <a:bodyPr>
            <a:normAutofit lnSpcReduction="10000"/>
          </a:bodyPr>
          <a:lstStyle/>
          <a:p>
            <a:pPr algn="l"/>
            <a:r>
              <a:rPr lang="en-US" sz="4800" dirty="0">
                <a:solidFill>
                  <a:srgbClr val="FFFFFF"/>
                </a:solidFill>
                <a:latin typeface="Raleway Medium" pitchFamily="2" charset="77"/>
              </a:rPr>
              <a:t>The Hon. Anthony North KC, Chair</a:t>
            </a:r>
          </a:p>
          <a:p>
            <a:pPr algn="l"/>
            <a:endParaRPr lang="en-US" sz="2800" dirty="0">
              <a:solidFill>
                <a:srgbClr val="FFFFFF"/>
              </a:solidFill>
              <a:latin typeface="Raleway Medium" pitchFamily="2" charset="77"/>
            </a:endParaRPr>
          </a:p>
          <a:p>
            <a:pPr algn="l"/>
            <a:r>
              <a:rPr lang="en-US" sz="2800" dirty="0">
                <a:solidFill>
                  <a:srgbClr val="FFFFFF"/>
                </a:solidFill>
                <a:latin typeface="Raleway Medium" pitchFamily="2" charset="77"/>
              </a:rPr>
              <a:t>Victorian Law Reform Commission</a:t>
            </a:r>
          </a:p>
        </p:txBody>
      </p:sp>
    </p:spTree>
    <p:extLst>
      <p:ext uri="{BB962C8B-B14F-4D97-AF65-F5344CB8AC3E}">
        <p14:creationId xmlns:p14="http://schemas.microsoft.com/office/powerpoint/2010/main" val="194314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3" name="Picture 2" descr="A picture containing text, person&#10;&#10;Description automatically generated">
            <a:extLst>
              <a:ext uri="{FF2B5EF4-FFF2-40B4-BE49-F238E27FC236}">
                <a16:creationId xmlns:a16="http://schemas.microsoft.com/office/drawing/2014/main" id="{25C65A51-BB58-6946-9F02-E4D969AEF8F8}"/>
              </a:ext>
            </a:extLst>
          </p:cNvPr>
          <p:cNvPicPr>
            <a:picLocks noChangeAspect="1"/>
          </p:cNvPicPr>
          <p:nvPr/>
        </p:nvPicPr>
        <p:blipFill>
          <a:blip r:embed="rId4"/>
          <a:stretch>
            <a:fillRect/>
          </a:stretch>
        </p:blipFill>
        <p:spPr>
          <a:xfrm>
            <a:off x="381000" y="0"/>
            <a:ext cx="11430000" cy="6858000"/>
          </a:xfrm>
          <a:prstGeom prst="rect">
            <a:avLst/>
          </a:prstGeom>
        </p:spPr>
      </p:pic>
    </p:spTree>
    <p:extLst>
      <p:ext uri="{BB962C8B-B14F-4D97-AF65-F5344CB8AC3E}">
        <p14:creationId xmlns:p14="http://schemas.microsoft.com/office/powerpoint/2010/main" val="895503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3" name="Picture 2" descr="A group of people stand near each other&#10;&#10;Description automatically generated with medium confidence">
            <a:extLst>
              <a:ext uri="{FF2B5EF4-FFF2-40B4-BE49-F238E27FC236}">
                <a16:creationId xmlns:a16="http://schemas.microsoft.com/office/drawing/2014/main" id="{01B9EB9E-3FD4-A0B6-799E-8F3C795A1DCD}"/>
              </a:ext>
            </a:extLst>
          </p:cNvPr>
          <p:cNvPicPr>
            <a:picLocks noChangeAspect="1"/>
          </p:cNvPicPr>
          <p:nvPr/>
        </p:nvPicPr>
        <p:blipFill>
          <a:blip r:embed="rId4"/>
          <a:stretch>
            <a:fillRect/>
          </a:stretch>
        </p:blipFill>
        <p:spPr>
          <a:xfrm>
            <a:off x="-1" y="372862"/>
            <a:ext cx="12192001" cy="7004482"/>
          </a:xfrm>
          <a:prstGeom prst="rect">
            <a:avLst/>
          </a:prstGeom>
        </p:spPr>
      </p:pic>
    </p:spTree>
    <p:extLst>
      <p:ext uri="{BB962C8B-B14F-4D97-AF65-F5344CB8AC3E}">
        <p14:creationId xmlns:p14="http://schemas.microsoft.com/office/powerpoint/2010/main" val="143096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3" name="Picture 2" descr="A picture containing building, road, outdoor, street&#10;&#10;Description automatically generated">
            <a:extLst>
              <a:ext uri="{FF2B5EF4-FFF2-40B4-BE49-F238E27FC236}">
                <a16:creationId xmlns:a16="http://schemas.microsoft.com/office/drawing/2014/main" id="{712ECFB9-67EB-34EC-C120-5CA119604848}"/>
              </a:ext>
            </a:extLst>
          </p:cNvPr>
          <p:cNvPicPr>
            <a:picLocks noChangeAspect="1"/>
          </p:cNvPicPr>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119019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3" name="Picture 2" descr="Two men running on a beach&#10;&#10;Description automatically generated with low confidence">
            <a:extLst>
              <a:ext uri="{FF2B5EF4-FFF2-40B4-BE49-F238E27FC236}">
                <a16:creationId xmlns:a16="http://schemas.microsoft.com/office/drawing/2014/main" id="{82D9DB87-53F9-8FE7-2C82-66991B1D3D91}"/>
              </a:ext>
            </a:extLst>
          </p:cNvPr>
          <p:cNvPicPr>
            <a:picLocks noChangeAspect="1"/>
          </p:cNvPicPr>
          <p:nvPr/>
        </p:nvPicPr>
        <p:blipFill>
          <a:blip r:embed="rId4"/>
          <a:stretch>
            <a:fillRect/>
          </a:stretch>
        </p:blipFill>
        <p:spPr>
          <a:xfrm>
            <a:off x="13339" y="-115411"/>
            <a:ext cx="12165318" cy="7299189"/>
          </a:xfrm>
          <a:prstGeom prst="rect">
            <a:avLst/>
          </a:prstGeom>
        </p:spPr>
      </p:pic>
    </p:spTree>
    <p:extLst>
      <p:ext uri="{BB962C8B-B14F-4D97-AF65-F5344CB8AC3E}">
        <p14:creationId xmlns:p14="http://schemas.microsoft.com/office/powerpoint/2010/main" val="303975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3" name="Picture 2" descr="A picture containing tree, outdoor, road, street&#10;&#10;Description automatically generated">
            <a:extLst>
              <a:ext uri="{FF2B5EF4-FFF2-40B4-BE49-F238E27FC236}">
                <a16:creationId xmlns:a16="http://schemas.microsoft.com/office/drawing/2014/main" id="{227DD0A9-B188-50ED-B068-2B218F11E915}"/>
              </a:ext>
            </a:extLst>
          </p:cNvPr>
          <p:cNvPicPr>
            <a:picLocks noChangeAspect="1"/>
          </p:cNvPicPr>
          <p:nvPr/>
        </p:nvPicPr>
        <p:blipFill>
          <a:blip r:embed="rId4"/>
          <a:stretch>
            <a:fillRect/>
          </a:stretch>
        </p:blipFill>
        <p:spPr>
          <a:xfrm>
            <a:off x="0" y="-669528"/>
            <a:ext cx="12192000" cy="8132618"/>
          </a:xfrm>
          <a:prstGeom prst="rect">
            <a:avLst/>
          </a:prstGeom>
        </p:spPr>
      </p:pic>
    </p:spTree>
    <p:extLst>
      <p:ext uri="{BB962C8B-B14F-4D97-AF65-F5344CB8AC3E}">
        <p14:creationId xmlns:p14="http://schemas.microsoft.com/office/powerpoint/2010/main" val="88251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TextBox 3">
            <a:extLst>
              <a:ext uri="{FF2B5EF4-FFF2-40B4-BE49-F238E27FC236}">
                <a16:creationId xmlns:a16="http://schemas.microsoft.com/office/drawing/2014/main" id="{0EB565C4-79C6-92C5-4134-5443523AFB14}"/>
              </a:ext>
            </a:extLst>
          </p:cNvPr>
          <p:cNvSpPr txBox="1"/>
          <p:nvPr/>
        </p:nvSpPr>
        <p:spPr>
          <a:xfrm>
            <a:off x="526694" y="1448410"/>
            <a:ext cx="9158631" cy="830997"/>
          </a:xfrm>
          <a:prstGeom prst="rect">
            <a:avLst/>
          </a:prstGeom>
          <a:noFill/>
        </p:spPr>
        <p:txBody>
          <a:bodyPr wrap="square" rtlCol="0">
            <a:spAutoFit/>
          </a:bodyPr>
          <a:lstStyle/>
          <a:p>
            <a:r>
              <a:rPr lang="en-US" sz="4800" spc="-200" dirty="0">
                <a:solidFill>
                  <a:srgbClr val="FFFFFF"/>
                </a:solidFill>
                <a:latin typeface="Raleway" pitchFamily="2" charset="77"/>
              </a:rPr>
              <a:t>Our projects</a:t>
            </a:r>
          </a:p>
        </p:txBody>
      </p:sp>
    </p:spTree>
    <p:extLst>
      <p:ext uri="{BB962C8B-B14F-4D97-AF65-F5344CB8AC3E}">
        <p14:creationId xmlns:p14="http://schemas.microsoft.com/office/powerpoint/2010/main" val="41713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5D70A-60FD-D750-277E-37AC4144F1F5}"/>
              </a:ext>
            </a:extLst>
          </p:cNvPr>
          <p:cNvSpPr/>
          <p:nvPr/>
        </p:nvSpPr>
        <p:spPr>
          <a:xfrm>
            <a:off x="-3" y="0"/>
            <a:ext cx="12192001" cy="686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2DF2D9-6A91-7C93-9932-91AF41F7E60D}"/>
              </a:ext>
            </a:extLst>
          </p:cNvPr>
          <p:cNvSpPr/>
          <p:nvPr/>
        </p:nvSpPr>
        <p:spPr>
          <a:xfrm>
            <a:off x="-1" y="0"/>
            <a:ext cx="12191999" cy="974034"/>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sp>
        <p:nvSpPr>
          <p:cNvPr id="2" name="Title 1">
            <a:extLst>
              <a:ext uri="{FF2B5EF4-FFF2-40B4-BE49-F238E27FC236}">
                <a16:creationId xmlns:a16="http://schemas.microsoft.com/office/drawing/2014/main" id="{AC3B4446-18D4-663B-6A9B-F5EDAB083D66}"/>
              </a:ext>
            </a:extLst>
          </p:cNvPr>
          <p:cNvSpPr>
            <a:spLocks noGrp="1"/>
          </p:cNvSpPr>
          <p:nvPr>
            <p:ph type="ctrTitle"/>
          </p:nvPr>
        </p:nvSpPr>
        <p:spPr>
          <a:xfrm>
            <a:off x="191696" y="193247"/>
            <a:ext cx="6338047" cy="509192"/>
          </a:xfrm>
        </p:spPr>
        <p:txBody>
          <a:bodyPr>
            <a:normAutofit/>
          </a:bodyPr>
          <a:lstStyle/>
          <a:p>
            <a:pPr algn="l"/>
            <a:r>
              <a:rPr lang="en-US" sz="1600" spc="200" dirty="0">
                <a:solidFill>
                  <a:srgbClr val="FFFFFF"/>
                </a:solidFill>
                <a:latin typeface="Raleway" pitchFamily="2" charset="77"/>
              </a:rPr>
              <a:t>THE Sexual offences inquiry</a:t>
            </a: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tx1">
                    <a:lumMod val="65000"/>
                    <a:lumOff val="35000"/>
                  </a:schemeClr>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pic>
        <p:nvPicPr>
          <p:cNvPr id="12" name="Picture 11" descr="Background pattern&#10;&#10;Description automatically generated">
            <a:extLst>
              <a:ext uri="{FF2B5EF4-FFF2-40B4-BE49-F238E27FC236}">
                <a16:creationId xmlns:a16="http://schemas.microsoft.com/office/drawing/2014/main" id="{F164CDEB-3AC2-0235-C49C-B897F9D778AF}"/>
              </a:ext>
            </a:extLst>
          </p:cNvPr>
          <p:cNvPicPr>
            <a:picLocks noChangeAspect="1"/>
          </p:cNvPicPr>
          <p:nvPr/>
        </p:nvPicPr>
        <p:blipFill>
          <a:blip r:embed="rId4"/>
          <a:stretch>
            <a:fillRect/>
          </a:stretch>
        </p:blipFill>
        <p:spPr>
          <a:xfrm>
            <a:off x="1010796" y="1423976"/>
            <a:ext cx="3238500" cy="4572000"/>
          </a:xfrm>
          <a:prstGeom prst="rect">
            <a:avLst/>
          </a:prstGeom>
        </p:spPr>
      </p:pic>
    </p:spTree>
    <p:extLst>
      <p:ext uri="{BB962C8B-B14F-4D97-AF65-F5344CB8AC3E}">
        <p14:creationId xmlns:p14="http://schemas.microsoft.com/office/powerpoint/2010/main" val="209991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5D70A-60FD-D750-277E-37AC4144F1F5}"/>
              </a:ext>
            </a:extLst>
          </p:cNvPr>
          <p:cNvSpPr/>
          <p:nvPr/>
        </p:nvSpPr>
        <p:spPr>
          <a:xfrm>
            <a:off x="0" y="1"/>
            <a:ext cx="12192001" cy="686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52DF2D9-6A91-7C93-9932-91AF41F7E60D}"/>
              </a:ext>
            </a:extLst>
          </p:cNvPr>
          <p:cNvSpPr/>
          <p:nvPr/>
        </p:nvSpPr>
        <p:spPr>
          <a:xfrm>
            <a:off x="-1" y="0"/>
            <a:ext cx="12191999" cy="974034"/>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sp>
        <p:nvSpPr>
          <p:cNvPr id="2" name="Title 1">
            <a:extLst>
              <a:ext uri="{FF2B5EF4-FFF2-40B4-BE49-F238E27FC236}">
                <a16:creationId xmlns:a16="http://schemas.microsoft.com/office/drawing/2014/main" id="{AC3B4446-18D4-663B-6A9B-F5EDAB083D66}"/>
              </a:ext>
            </a:extLst>
          </p:cNvPr>
          <p:cNvSpPr>
            <a:spLocks noGrp="1"/>
          </p:cNvSpPr>
          <p:nvPr>
            <p:ph type="ctrTitle"/>
          </p:nvPr>
        </p:nvSpPr>
        <p:spPr>
          <a:xfrm>
            <a:off x="191696" y="193247"/>
            <a:ext cx="6338047" cy="509192"/>
          </a:xfrm>
        </p:spPr>
        <p:txBody>
          <a:bodyPr>
            <a:normAutofit/>
          </a:bodyPr>
          <a:lstStyle/>
          <a:p>
            <a:pPr algn="l"/>
            <a:r>
              <a:rPr lang="en-US" sz="1600" spc="200" dirty="0">
                <a:solidFill>
                  <a:srgbClr val="FFFFFF"/>
                </a:solidFill>
                <a:latin typeface="Raleway" pitchFamily="2" charset="77"/>
              </a:rPr>
              <a:t>THE stalking inquiry</a:t>
            </a: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tx1">
                    <a:lumMod val="65000"/>
                    <a:lumOff val="35000"/>
                  </a:schemeClr>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pic>
        <p:nvPicPr>
          <p:cNvPr id="9" name="Picture 8" descr="A picture containing text, sign, graffiti, painted&#10;&#10;Description automatically generated">
            <a:extLst>
              <a:ext uri="{FF2B5EF4-FFF2-40B4-BE49-F238E27FC236}">
                <a16:creationId xmlns:a16="http://schemas.microsoft.com/office/drawing/2014/main" id="{71FBD063-E176-0DA9-68F3-AA6686EE4AF6}"/>
              </a:ext>
            </a:extLst>
          </p:cNvPr>
          <p:cNvPicPr>
            <a:picLocks noChangeAspect="1"/>
          </p:cNvPicPr>
          <p:nvPr/>
        </p:nvPicPr>
        <p:blipFill>
          <a:blip r:embed="rId4"/>
          <a:stretch>
            <a:fillRect/>
          </a:stretch>
        </p:blipFill>
        <p:spPr>
          <a:xfrm>
            <a:off x="1055184" y="1449896"/>
            <a:ext cx="3228975" cy="4572000"/>
          </a:xfrm>
          <a:prstGeom prst="rect">
            <a:avLst/>
          </a:prstGeom>
        </p:spPr>
      </p:pic>
    </p:spTree>
    <p:extLst>
      <p:ext uri="{BB962C8B-B14F-4D97-AF65-F5344CB8AC3E}">
        <p14:creationId xmlns:p14="http://schemas.microsoft.com/office/powerpoint/2010/main" val="65731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5D70A-60FD-D750-277E-37AC4144F1F5}"/>
              </a:ext>
            </a:extLst>
          </p:cNvPr>
          <p:cNvSpPr/>
          <p:nvPr/>
        </p:nvSpPr>
        <p:spPr>
          <a:xfrm>
            <a:off x="0" y="1"/>
            <a:ext cx="12192001" cy="686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B4446-18D4-663B-6A9B-F5EDAB083D66}"/>
              </a:ext>
            </a:extLst>
          </p:cNvPr>
          <p:cNvSpPr>
            <a:spLocks noGrp="1"/>
          </p:cNvSpPr>
          <p:nvPr>
            <p:ph type="ctrTitle"/>
          </p:nvPr>
        </p:nvSpPr>
        <p:spPr>
          <a:xfrm>
            <a:off x="191696" y="193247"/>
            <a:ext cx="6338047" cy="509192"/>
          </a:xfrm>
        </p:spPr>
        <p:txBody>
          <a:bodyPr>
            <a:normAutofit/>
          </a:bodyPr>
          <a:lstStyle/>
          <a:p>
            <a:pPr algn="l"/>
            <a:r>
              <a:rPr lang="en-US" sz="1600" spc="200" dirty="0">
                <a:solidFill>
                  <a:srgbClr val="FFFFFF"/>
                </a:solidFill>
                <a:latin typeface="Raleway" pitchFamily="2" charset="77"/>
              </a:rPr>
              <a:t>THE INCLUSIVE JURIES PROJECT</a:t>
            </a: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472258" y="4881422"/>
            <a:ext cx="5267301" cy="1435861"/>
          </a:xfrm>
        </p:spPr>
        <p:txBody>
          <a:bodyPr>
            <a:normAutofit/>
          </a:bodyPr>
          <a:lstStyle/>
          <a:p>
            <a:pPr algn="l"/>
            <a:r>
              <a:rPr lang="en-US" b="1" dirty="0">
                <a:solidFill>
                  <a:srgbClr val="FFFFFF"/>
                </a:solidFill>
                <a:latin typeface="Raleway" pitchFamily="2" charset="77"/>
              </a:rPr>
              <a:t>A Community Law Reform Project</a:t>
            </a:r>
            <a:endParaRPr lang="en-US" dirty="0">
              <a:solidFill>
                <a:srgbClr val="FFFFFF"/>
              </a:solidFill>
              <a:latin typeface="Raleway Medium" pitchFamily="2" charset="77"/>
            </a:endParaRPr>
          </a:p>
        </p:txBody>
      </p:sp>
      <p:sp>
        <p:nvSpPr>
          <p:cNvPr id="8" name="Rectangle 7">
            <a:extLst>
              <a:ext uri="{FF2B5EF4-FFF2-40B4-BE49-F238E27FC236}">
                <a16:creationId xmlns:a16="http://schemas.microsoft.com/office/drawing/2014/main" id="{052DF2D9-6A91-7C93-9932-91AF41F7E60D}"/>
              </a:ext>
            </a:extLst>
          </p:cNvPr>
          <p:cNvSpPr/>
          <p:nvPr/>
        </p:nvSpPr>
        <p:spPr>
          <a:xfrm>
            <a:off x="-1" y="0"/>
            <a:ext cx="12191999" cy="974034"/>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tx1">
                    <a:lumMod val="65000"/>
                    <a:lumOff val="35000"/>
                  </a:schemeClr>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pic>
        <p:nvPicPr>
          <p:cNvPr id="10" name="Picture 9">
            <a:extLst>
              <a:ext uri="{FF2B5EF4-FFF2-40B4-BE49-F238E27FC236}">
                <a16:creationId xmlns:a16="http://schemas.microsoft.com/office/drawing/2014/main" id="{94B7857A-D573-4883-86C6-30772353213B}"/>
              </a:ext>
            </a:extLst>
          </p:cNvPr>
          <p:cNvPicPr>
            <a:picLocks noChangeAspect="1"/>
          </p:cNvPicPr>
          <p:nvPr/>
        </p:nvPicPr>
        <p:blipFill>
          <a:blip r:embed="rId4"/>
          <a:stretch>
            <a:fillRect/>
          </a:stretch>
        </p:blipFill>
        <p:spPr>
          <a:xfrm>
            <a:off x="512061" y="1491492"/>
            <a:ext cx="5187696" cy="2724912"/>
          </a:xfrm>
          <a:prstGeom prst="rect">
            <a:avLst/>
          </a:prstGeom>
        </p:spPr>
      </p:pic>
    </p:spTree>
    <p:extLst>
      <p:ext uri="{BB962C8B-B14F-4D97-AF65-F5344CB8AC3E}">
        <p14:creationId xmlns:p14="http://schemas.microsoft.com/office/powerpoint/2010/main" val="346320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TextBox 3">
            <a:extLst>
              <a:ext uri="{FF2B5EF4-FFF2-40B4-BE49-F238E27FC236}">
                <a16:creationId xmlns:a16="http://schemas.microsoft.com/office/drawing/2014/main" id="{0EB565C4-79C6-92C5-4134-5443523AFB14}"/>
              </a:ext>
            </a:extLst>
          </p:cNvPr>
          <p:cNvSpPr txBox="1"/>
          <p:nvPr/>
        </p:nvSpPr>
        <p:spPr>
          <a:xfrm>
            <a:off x="526694" y="1448410"/>
            <a:ext cx="9158631" cy="830997"/>
          </a:xfrm>
          <a:prstGeom prst="rect">
            <a:avLst/>
          </a:prstGeom>
          <a:noFill/>
        </p:spPr>
        <p:txBody>
          <a:bodyPr wrap="square" rtlCol="0">
            <a:spAutoFit/>
          </a:bodyPr>
          <a:lstStyle/>
          <a:p>
            <a:r>
              <a:rPr lang="en-US" sz="4800" spc="-200" dirty="0">
                <a:solidFill>
                  <a:srgbClr val="FFFFFF"/>
                </a:solidFill>
                <a:latin typeface="Raleway" pitchFamily="2" charset="77"/>
              </a:rPr>
              <a:t>How we adjusted</a:t>
            </a:r>
          </a:p>
        </p:txBody>
      </p:sp>
    </p:spTree>
    <p:extLst>
      <p:ext uri="{BB962C8B-B14F-4D97-AF65-F5344CB8AC3E}">
        <p14:creationId xmlns:p14="http://schemas.microsoft.com/office/powerpoint/2010/main" val="76002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512062" y="4209579"/>
            <a:ext cx="10043604" cy="879296"/>
          </a:xfrm>
        </p:spPr>
        <p:txBody>
          <a:bodyPr>
            <a:normAutofit/>
          </a:bodyPr>
          <a:lstStyle/>
          <a:p>
            <a:pPr algn="l"/>
            <a:endParaRPr lang="en-US" dirty="0">
              <a:solidFill>
                <a:schemeClr val="tx1">
                  <a:lumMod val="65000"/>
                  <a:lumOff val="35000"/>
                </a:schemeClr>
              </a:solidFill>
              <a:latin typeface="Raleway Light" pitchFamily="2" charset="77"/>
            </a:endParaRPr>
          </a:p>
        </p:txBody>
      </p:sp>
      <p:pic>
        <p:nvPicPr>
          <p:cNvPr id="5" name="Picture 4" descr="A picture containing tree, outdoor, road, street&#10;&#10;Description automatically generated">
            <a:extLst>
              <a:ext uri="{FF2B5EF4-FFF2-40B4-BE49-F238E27FC236}">
                <a16:creationId xmlns:a16="http://schemas.microsoft.com/office/drawing/2014/main" id="{32CB4CDC-AA02-46CF-044D-1115979276EF}"/>
              </a:ext>
            </a:extLst>
          </p:cNvPr>
          <p:cNvPicPr>
            <a:picLocks noChangeAspect="1"/>
          </p:cNvPicPr>
          <p:nvPr/>
        </p:nvPicPr>
        <p:blipFill>
          <a:blip r:embed="rId4"/>
          <a:stretch>
            <a:fillRect/>
          </a:stretch>
        </p:blipFill>
        <p:spPr>
          <a:xfrm>
            <a:off x="0" y="-1351313"/>
            <a:ext cx="12258675" cy="8177094"/>
          </a:xfrm>
          <a:prstGeom prst="rect">
            <a:avLst/>
          </a:prstGeom>
        </p:spPr>
      </p:pic>
      <p:sp>
        <p:nvSpPr>
          <p:cNvPr id="6" name="TextBox 5">
            <a:extLst>
              <a:ext uri="{FF2B5EF4-FFF2-40B4-BE49-F238E27FC236}">
                <a16:creationId xmlns:a16="http://schemas.microsoft.com/office/drawing/2014/main" id="{22924995-02EB-3E00-9CA7-69A7B1FF2E6D}"/>
              </a:ext>
            </a:extLst>
          </p:cNvPr>
          <p:cNvSpPr txBox="1"/>
          <p:nvPr/>
        </p:nvSpPr>
        <p:spPr>
          <a:xfrm>
            <a:off x="629056" y="-340790"/>
            <a:ext cx="10175274" cy="1569660"/>
          </a:xfrm>
          <a:prstGeom prst="rect">
            <a:avLst/>
          </a:prstGeom>
          <a:noFill/>
        </p:spPr>
        <p:txBody>
          <a:bodyPr wrap="square" rtlCol="0">
            <a:spAutoFit/>
          </a:bodyPr>
          <a:lstStyle/>
          <a:p>
            <a:r>
              <a:rPr lang="en-AU" sz="4800" b="1" dirty="0">
                <a:solidFill>
                  <a:schemeClr val="bg1"/>
                </a:solidFill>
                <a:latin typeface="Raleway ExtraBold" pitchFamily="2" charset="0"/>
              </a:rPr>
              <a:t>‘Consultation and engagement during the pandemic</a:t>
            </a:r>
            <a:r>
              <a:rPr lang="en-AU" sz="4800" b="1" dirty="0">
                <a:solidFill>
                  <a:schemeClr val="bg1"/>
                </a:solidFill>
              </a:rPr>
              <a:t>’</a:t>
            </a:r>
          </a:p>
        </p:txBody>
      </p:sp>
    </p:spTree>
    <p:extLst>
      <p:ext uri="{BB962C8B-B14F-4D97-AF65-F5344CB8AC3E}">
        <p14:creationId xmlns:p14="http://schemas.microsoft.com/office/powerpoint/2010/main" val="2078358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dirty="0"/>
          </a:p>
        </p:txBody>
      </p:sp>
      <p:pic>
        <p:nvPicPr>
          <p:cNvPr id="3" name="Picture 2" descr="Graphical user interface, application&#10;&#10;Description automatically generated">
            <a:extLst>
              <a:ext uri="{FF2B5EF4-FFF2-40B4-BE49-F238E27FC236}">
                <a16:creationId xmlns:a16="http://schemas.microsoft.com/office/drawing/2014/main" id="{00D78828-9E9F-C06A-D0EE-BC93D8F2F60E}"/>
              </a:ext>
            </a:extLst>
          </p:cNvPr>
          <p:cNvPicPr>
            <a:picLocks noChangeAspect="1"/>
          </p:cNvPicPr>
          <p:nvPr/>
        </p:nvPicPr>
        <p:blipFill>
          <a:blip r:embed="rId4"/>
          <a:stretch>
            <a:fillRect/>
          </a:stretch>
        </p:blipFill>
        <p:spPr>
          <a:xfrm>
            <a:off x="41275" y="215900"/>
            <a:ext cx="12109450" cy="6426200"/>
          </a:xfrm>
          <a:prstGeom prst="rect">
            <a:avLst/>
          </a:prstGeom>
        </p:spPr>
      </p:pic>
    </p:spTree>
    <p:extLst>
      <p:ext uri="{BB962C8B-B14F-4D97-AF65-F5344CB8AC3E}">
        <p14:creationId xmlns:p14="http://schemas.microsoft.com/office/powerpoint/2010/main" val="2665625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512062" y="4209579"/>
            <a:ext cx="10043604" cy="879296"/>
          </a:xfrm>
        </p:spPr>
        <p:txBody>
          <a:bodyPr>
            <a:normAutofit/>
          </a:bodyPr>
          <a:lstStyle/>
          <a:p>
            <a:pPr algn="l"/>
            <a:endParaRPr lang="en-US" dirty="0">
              <a:solidFill>
                <a:schemeClr val="tx1">
                  <a:lumMod val="65000"/>
                  <a:lumOff val="35000"/>
                </a:schemeClr>
              </a:solidFill>
              <a:latin typeface="Raleway Light" pitchFamily="2" charset="77"/>
            </a:endParaRPr>
          </a:p>
        </p:txBody>
      </p:sp>
      <p:sp>
        <p:nvSpPr>
          <p:cNvPr id="4" name="TextBox 3">
            <a:extLst>
              <a:ext uri="{FF2B5EF4-FFF2-40B4-BE49-F238E27FC236}">
                <a16:creationId xmlns:a16="http://schemas.microsoft.com/office/drawing/2014/main" id="{0EB565C4-79C6-92C5-4134-5443523AFB14}"/>
              </a:ext>
            </a:extLst>
          </p:cNvPr>
          <p:cNvSpPr txBox="1"/>
          <p:nvPr/>
        </p:nvSpPr>
        <p:spPr>
          <a:xfrm>
            <a:off x="526694" y="1448410"/>
            <a:ext cx="9158631" cy="830997"/>
          </a:xfrm>
          <a:prstGeom prst="rect">
            <a:avLst/>
          </a:prstGeom>
          <a:noFill/>
        </p:spPr>
        <p:txBody>
          <a:bodyPr wrap="square" rtlCol="0">
            <a:spAutoFit/>
          </a:bodyPr>
          <a:lstStyle/>
          <a:p>
            <a:r>
              <a:rPr lang="en-US" sz="4800" spc="-200" dirty="0">
                <a:solidFill>
                  <a:srgbClr val="FFFFFF"/>
                </a:solidFill>
                <a:latin typeface="Raleway" pitchFamily="2" charset="77"/>
              </a:rPr>
              <a:t>How we adjusted</a:t>
            </a:r>
          </a:p>
        </p:txBody>
      </p:sp>
      <p:pic>
        <p:nvPicPr>
          <p:cNvPr id="6" name="Picture 5" descr="Graphical user interface, application, Teams&#10;&#10;Description automatically generated">
            <a:extLst>
              <a:ext uri="{FF2B5EF4-FFF2-40B4-BE49-F238E27FC236}">
                <a16:creationId xmlns:a16="http://schemas.microsoft.com/office/drawing/2014/main" id="{DF08C31A-7D2B-CC91-E26E-3ED9BDEB7086}"/>
              </a:ext>
            </a:extLst>
          </p:cNvPr>
          <p:cNvPicPr>
            <a:picLocks noChangeAspect="1"/>
          </p:cNvPicPr>
          <p:nvPr/>
        </p:nvPicPr>
        <p:blipFill>
          <a:blip r:embed="rId4"/>
          <a:stretch>
            <a:fillRect/>
          </a:stretch>
        </p:blipFill>
        <p:spPr>
          <a:xfrm>
            <a:off x="-368970" y="-503292"/>
            <a:ext cx="12560970" cy="9045234"/>
          </a:xfrm>
          <a:prstGeom prst="rect">
            <a:avLst/>
          </a:prstGeom>
        </p:spPr>
      </p:pic>
    </p:spTree>
    <p:extLst>
      <p:ext uri="{BB962C8B-B14F-4D97-AF65-F5344CB8AC3E}">
        <p14:creationId xmlns:p14="http://schemas.microsoft.com/office/powerpoint/2010/main" val="303256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2001"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4"/>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pic>
        <p:nvPicPr>
          <p:cNvPr id="5" name="Picture 4">
            <a:extLst>
              <a:ext uri="{FF2B5EF4-FFF2-40B4-BE49-F238E27FC236}">
                <a16:creationId xmlns:a16="http://schemas.microsoft.com/office/drawing/2014/main" id="{E0B42FCB-CFBB-1547-ED42-B70544113132}"/>
              </a:ext>
            </a:extLst>
          </p:cNvPr>
          <p:cNvPicPr>
            <a:picLocks noChangeAspect="1"/>
          </p:cNvPicPr>
          <p:nvPr/>
        </p:nvPicPr>
        <p:blipFill>
          <a:blip r:embed="rId5"/>
          <a:stretch>
            <a:fillRect/>
          </a:stretch>
        </p:blipFill>
        <p:spPr>
          <a:xfrm>
            <a:off x="3297352" y="254041"/>
            <a:ext cx="6199574" cy="5963756"/>
          </a:xfrm>
          <a:prstGeom prst="rect">
            <a:avLst/>
          </a:prstGeom>
        </p:spPr>
      </p:pic>
    </p:spTree>
    <p:extLst>
      <p:ext uri="{BB962C8B-B14F-4D97-AF65-F5344CB8AC3E}">
        <p14:creationId xmlns:p14="http://schemas.microsoft.com/office/powerpoint/2010/main" val="377480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629056" y="1970842"/>
            <a:ext cx="10175274" cy="1811043"/>
          </a:xfrm>
        </p:spPr>
        <p:txBody>
          <a:bodyPr>
            <a:normAutofit lnSpcReduction="10000"/>
          </a:bodyPr>
          <a:lstStyle/>
          <a:p>
            <a:pPr algn="l"/>
            <a:r>
              <a:rPr lang="en-US" sz="4800" dirty="0">
                <a:solidFill>
                  <a:srgbClr val="FFFFFF"/>
                </a:solidFill>
                <a:latin typeface="Raleway Medium" pitchFamily="2" charset="77"/>
              </a:rPr>
              <a:t>The Hon. Anthony North KC, Chair</a:t>
            </a:r>
          </a:p>
          <a:p>
            <a:pPr algn="l"/>
            <a:endParaRPr lang="en-US" sz="2800" dirty="0">
              <a:solidFill>
                <a:srgbClr val="FFFFFF"/>
              </a:solidFill>
              <a:latin typeface="Raleway Medium" pitchFamily="2" charset="77"/>
            </a:endParaRPr>
          </a:p>
          <a:p>
            <a:pPr algn="l"/>
            <a:r>
              <a:rPr lang="en-US" sz="2800" dirty="0">
                <a:solidFill>
                  <a:srgbClr val="FFFFFF"/>
                </a:solidFill>
                <a:latin typeface="Raleway Medium" pitchFamily="2" charset="77"/>
              </a:rPr>
              <a:t>Victorian Law Reform Commission</a:t>
            </a:r>
          </a:p>
        </p:txBody>
      </p:sp>
    </p:spTree>
    <p:extLst>
      <p:ext uri="{BB962C8B-B14F-4D97-AF65-F5344CB8AC3E}">
        <p14:creationId xmlns:p14="http://schemas.microsoft.com/office/powerpoint/2010/main" val="2239089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TextBox 3">
            <a:extLst>
              <a:ext uri="{FF2B5EF4-FFF2-40B4-BE49-F238E27FC236}">
                <a16:creationId xmlns:a16="http://schemas.microsoft.com/office/drawing/2014/main" id="{0EB565C4-79C6-92C5-4134-5443523AFB14}"/>
              </a:ext>
            </a:extLst>
          </p:cNvPr>
          <p:cNvSpPr txBox="1"/>
          <p:nvPr/>
        </p:nvSpPr>
        <p:spPr>
          <a:xfrm>
            <a:off x="526694" y="1448410"/>
            <a:ext cx="9158631" cy="1569660"/>
          </a:xfrm>
          <a:prstGeom prst="rect">
            <a:avLst/>
          </a:prstGeom>
          <a:noFill/>
        </p:spPr>
        <p:txBody>
          <a:bodyPr wrap="square" rtlCol="0">
            <a:spAutoFit/>
          </a:bodyPr>
          <a:lstStyle/>
          <a:p>
            <a:r>
              <a:rPr lang="en-US" sz="4800" spc="-200" dirty="0">
                <a:solidFill>
                  <a:srgbClr val="FFFFFF"/>
                </a:solidFill>
                <a:latin typeface="Raleway" pitchFamily="2" charset="77"/>
              </a:rPr>
              <a:t>What is the Victorian Law Reform Commission?</a:t>
            </a:r>
          </a:p>
        </p:txBody>
      </p:sp>
    </p:spTree>
    <p:extLst>
      <p:ext uri="{BB962C8B-B14F-4D97-AF65-F5344CB8AC3E}">
        <p14:creationId xmlns:p14="http://schemas.microsoft.com/office/powerpoint/2010/main" val="422741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5D70A-60FD-D750-277E-37AC4144F1F5}"/>
              </a:ext>
            </a:extLst>
          </p:cNvPr>
          <p:cNvSpPr/>
          <p:nvPr/>
        </p:nvSpPr>
        <p:spPr>
          <a:xfrm>
            <a:off x="0" y="1"/>
            <a:ext cx="12192001" cy="686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B4446-18D4-663B-6A9B-F5EDAB083D66}"/>
              </a:ext>
            </a:extLst>
          </p:cNvPr>
          <p:cNvSpPr>
            <a:spLocks noGrp="1"/>
          </p:cNvSpPr>
          <p:nvPr>
            <p:ph type="ctrTitle"/>
          </p:nvPr>
        </p:nvSpPr>
        <p:spPr>
          <a:xfrm>
            <a:off x="191696" y="193247"/>
            <a:ext cx="6338047" cy="509192"/>
          </a:xfrm>
        </p:spPr>
        <p:txBody>
          <a:bodyPr>
            <a:normAutofit/>
          </a:bodyPr>
          <a:lstStyle/>
          <a:p>
            <a:pPr algn="l"/>
            <a:r>
              <a:rPr lang="en-US" sz="1600" spc="200" dirty="0">
                <a:solidFill>
                  <a:srgbClr val="FFFFFF"/>
                </a:solidFill>
                <a:latin typeface="Raleway" pitchFamily="2" charset="77"/>
              </a:rPr>
              <a:t>THE BASICS</a:t>
            </a: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512062" y="1687729"/>
            <a:ext cx="10043604" cy="3545116"/>
          </a:xfrm>
        </p:spPr>
        <p:txBody>
          <a:bodyPr>
            <a:normAutofit/>
          </a:bodyPr>
          <a:lstStyle/>
          <a:p>
            <a:pPr algn="l"/>
            <a:r>
              <a:rPr lang="en-US" sz="2800" dirty="0">
                <a:solidFill>
                  <a:srgbClr val="FFFFFF"/>
                </a:solidFill>
                <a:latin typeface="Raleway Medium" pitchFamily="2" charset="77"/>
              </a:rPr>
              <a:t>&gt; Independent, government-funded </a:t>
            </a:r>
            <a:r>
              <a:rPr lang="en-US" sz="2800" dirty="0" err="1">
                <a:solidFill>
                  <a:srgbClr val="FFFFFF"/>
                </a:solidFill>
                <a:latin typeface="Raleway Medium" pitchFamily="2" charset="77"/>
              </a:rPr>
              <a:t>organisation</a:t>
            </a:r>
            <a:r>
              <a:rPr lang="en-US" sz="2800" dirty="0">
                <a:solidFill>
                  <a:srgbClr val="FFFFFF"/>
                </a:solidFill>
                <a:latin typeface="Raleway Medium" pitchFamily="2" charset="77"/>
              </a:rPr>
              <a:t>.</a:t>
            </a:r>
          </a:p>
          <a:p>
            <a:pPr algn="l"/>
            <a:r>
              <a:rPr lang="en-US" sz="2800" dirty="0">
                <a:solidFill>
                  <a:srgbClr val="FFFFFF"/>
                </a:solidFill>
                <a:latin typeface="Raleway Medium" pitchFamily="2" charset="77"/>
              </a:rPr>
              <a:t>&gt; Established by the </a:t>
            </a:r>
            <a:r>
              <a:rPr lang="en-US" sz="2800" i="1" dirty="0">
                <a:solidFill>
                  <a:srgbClr val="FFFFFF"/>
                </a:solidFill>
                <a:latin typeface="Raleway Medium" pitchFamily="2" charset="77"/>
              </a:rPr>
              <a:t>Victorian Law Reform Commission </a:t>
            </a:r>
            <a:br>
              <a:rPr lang="en-US" sz="2800" i="1" dirty="0">
                <a:solidFill>
                  <a:srgbClr val="FFFFFF"/>
                </a:solidFill>
                <a:latin typeface="Raleway Medium" pitchFamily="2" charset="77"/>
              </a:rPr>
            </a:br>
            <a:r>
              <a:rPr lang="en-US" sz="2800" i="1" dirty="0">
                <a:solidFill>
                  <a:srgbClr val="FFFFFF"/>
                </a:solidFill>
                <a:latin typeface="Raleway Medium" pitchFamily="2" charset="77"/>
              </a:rPr>
              <a:t>Act 2000 </a:t>
            </a:r>
            <a:r>
              <a:rPr lang="en-US" sz="2800" dirty="0">
                <a:solidFill>
                  <a:srgbClr val="FFFFFF"/>
                </a:solidFill>
                <a:latin typeface="Raleway Medium" pitchFamily="2" charset="77"/>
              </a:rPr>
              <a:t>(Vic)</a:t>
            </a:r>
          </a:p>
          <a:p>
            <a:pPr algn="l"/>
            <a:r>
              <a:rPr lang="en-US" sz="2800" dirty="0">
                <a:solidFill>
                  <a:srgbClr val="FFFFFF"/>
                </a:solidFill>
                <a:latin typeface="Raleway Medium" pitchFamily="2" charset="77"/>
              </a:rPr>
              <a:t>&gt; Central agency for developing law reform in Victoria, Australia.</a:t>
            </a:r>
          </a:p>
          <a:p>
            <a:pPr algn="l"/>
            <a:endParaRPr lang="en-US" dirty="0">
              <a:solidFill>
                <a:srgbClr val="FFFFFF"/>
              </a:solidFill>
              <a:latin typeface="Raleway Medium" pitchFamily="2" charset="77"/>
            </a:endParaRPr>
          </a:p>
          <a:p>
            <a:pPr algn="l"/>
            <a:endParaRPr lang="en-US" dirty="0">
              <a:solidFill>
                <a:srgbClr val="FFFFFF"/>
              </a:solidFill>
              <a:latin typeface="Raleway Medium" pitchFamily="2" charset="77"/>
            </a:endParaRPr>
          </a:p>
        </p:txBody>
      </p:sp>
      <p:sp>
        <p:nvSpPr>
          <p:cNvPr id="8" name="Rectangle 7">
            <a:extLst>
              <a:ext uri="{FF2B5EF4-FFF2-40B4-BE49-F238E27FC236}">
                <a16:creationId xmlns:a16="http://schemas.microsoft.com/office/drawing/2014/main" id="{052DF2D9-6A91-7C93-9932-91AF41F7E60D}"/>
              </a:ext>
            </a:extLst>
          </p:cNvPr>
          <p:cNvSpPr/>
          <p:nvPr/>
        </p:nvSpPr>
        <p:spPr>
          <a:xfrm>
            <a:off x="-1" y="0"/>
            <a:ext cx="12191999" cy="974034"/>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tx1">
                    <a:lumMod val="65000"/>
                    <a:lumOff val="35000"/>
                  </a:schemeClr>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Tree>
    <p:extLst>
      <p:ext uri="{BB962C8B-B14F-4D97-AF65-F5344CB8AC3E}">
        <p14:creationId xmlns:p14="http://schemas.microsoft.com/office/powerpoint/2010/main" val="51249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5D70A-60FD-D750-277E-37AC4144F1F5}"/>
              </a:ext>
            </a:extLst>
          </p:cNvPr>
          <p:cNvSpPr/>
          <p:nvPr/>
        </p:nvSpPr>
        <p:spPr>
          <a:xfrm>
            <a:off x="0" y="1"/>
            <a:ext cx="12192001" cy="686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B4446-18D4-663B-6A9B-F5EDAB083D66}"/>
              </a:ext>
            </a:extLst>
          </p:cNvPr>
          <p:cNvSpPr>
            <a:spLocks noGrp="1"/>
          </p:cNvSpPr>
          <p:nvPr>
            <p:ph type="ctrTitle"/>
          </p:nvPr>
        </p:nvSpPr>
        <p:spPr>
          <a:xfrm>
            <a:off x="191696" y="193247"/>
            <a:ext cx="6338047" cy="509192"/>
          </a:xfrm>
        </p:spPr>
        <p:txBody>
          <a:bodyPr>
            <a:normAutofit/>
          </a:bodyPr>
          <a:lstStyle/>
          <a:p>
            <a:pPr algn="l"/>
            <a:r>
              <a:rPr lang="en-US" sz="1600" spc="200" dirty="0">
                <a:solidFill>
                  <a:srgbClr val="FFFFFF"/>
                </a:solidFill>
                <a:latin typeface="Raleway" pitchFamily="2" charset="77"/>
              </a:rPr>
              <a:t>Source of inquiries</a:t>
            </a:r>
          </a:p>
        </p:txBody>
      </p:sp>
      <p:sp>
        <p:nvSpPr>
          <p:cNvPr id="3" name="Subtitle 2">
            <a:extLst>
              <a:ext uri="{FF2B5EF4-FFF2-40B4-BE49-F238E27FC236}">
                <a16:creationId xmlns:a16="http://schemas.microsoft.com/office/drawing/2014/main" id="{A9A5F4F3-611A-86A7-3856-1662D0657D25}"/>
              </a:ext>
            </a:extLst>
          </p:cNvPr>
          <p:cNvSpPr>
            <a:spLocks noGrp="1"/>
          </p:cNvSpPr>
          <p:nvPr>
            <p:ph type="subTitle" idx="1"/>
          </p:nvPr>
        </p:nvSpPr>
        <p:spPr>
          <a:xfrm>
            <a:off x="512062" y="3819647"/>
            <a:ext cx="4220872" cy="1435861"/>
          </a:xfrm>
        </p:spPr>
        <p:txBody>
          <a:bodyPr>
            <a:normAutofit/>
          </a:bodyPr>
          <a:lstStyle/>
          <a:p>
            <a:pPr algn="l"/>
            <a:r>
              <a:rPr lang="en-US" b="1" dirty="0">
                <a:solidFill>
                  <a:srgbClr val="FFFFFF"/>
                </a:solidFill>
                <a:latin typeface="Raleway" pitchFamily="2" charset="77"/>
              </a:rPr>
              <a:t>References</a:t>
            </a:r>
            <a:br>
              <a:rPr lang="en-US" dirty="0">
                <a:solidFill>
                  <a:srgbClr val="FFFFFF"/>
                </a:solidFill>
                <a:latin typeface="Raleway Medium" pitchFamily="2" charset="77"/>
              </a:rPr>
            </a:br>
            <a:r>
              <a:rPr lang="en-US" dirty="0">
                <a:solidFill>
                  <a:srgbClr val="FFFFFF"/>
                </a:solidFill>
                <a:latin typeface="Raleway Light" pitchFamily="2" charset="77"/>
              </a:rPr>
              <a:t>Referred by the Attorney-General,</a:t>
            </a:r>
            <a:br>
              <a:rPr lang="en-US" dirty="0">
                <a:solidFill>
                  <a:srgbClr val="FFFFFF"/>
                </a:solidFill>
                <a:latin typeface="Raleway Light" pitchFamily="2" charset="77"/>
              </a:rPr>
            </a:br>
            <a:r>
              <a:rPr lang="en-US" dirty="0">
                <a:solidFill>
                  <a:srgbClr val="FFFFFF"/>
                </a:solidFill>
                <a:latin typeface="Raleway Light" pitchFamily="2" charset="77"/>
              </a:rPr>
              <a:t>the Hon. Jaclyn Symes</a:t>
            </a:r>
            <a:endParaRPr lang="en-US" dirty="0">
              <a:solidFill>
                <a:srgbClr val="FFFFFF"/>
              </a:solidFill>
              <a:latin typeface="Raleway Medium" pitchFamily="2" charset="77"/>
            </a:endParaRPr>
          </a:p>
        </p:txBody>
      </p:sp>
      <p:sp>
        <p:nvSpPr>
          <p:cNvPr id="8" name="Rectangle 7">
            <a:extLst>
              <a:ext uri="{FF2B5EF4-FFF2-40B4-BE49-F238E27FC236}">
                <a16:creationId xmlns:a16="http://schemas.microsoft.com/office/drawing/2014/main" id="{052DF2D9-6A91-7C93-9932-91AF41F7E60D}"/>
              </a:ext>
            </a:extLst>
          </p:cNvPr>
          <p:cNvSpPr/>
          <p:nvPr/>
        </p:nvSpPr>
        <p:spPr>
          <a:xfrm>
            <a:off x="-1" y="0"/>
            <a:ext cx="12191999" cy="974034"/>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tx1">
                    <a:lumMod val="65000"/>
                    <a:lumOff val="35000"/>
                  </a:schemeClr>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TextBox 3">
            <a:extLst>
              <a:ext uri="{FF2B5EF4-FFF2-40B4-BE49-F238E27FC236}">
                <a16:creationId xmlns:a16="http://schemas.microsoft.com/office/drawing/2014/main" id="{CF43AF6C-524C-7B6D-5DC5-724A8F06719D}"/>
              </a:ext>
            </a:extLst>
          </p:cNvPr>
          <p:cNvSpPr txBox="1"/>
          <p:nvPr/>
        </p:nvSpPr>
        <p:spPr>
          <a:xfrm>
            <a:off x="5405933" y="3821729"/>
            <a:ext cx="4330598" cy="1323439"/>
          </a:xfrm>
          <a:prstGeom prst="rect">
            <a:avLst/>
          </a:prstGeom>
          <a:noFill/>
        </p:spPr>
        <p:txBody>
          <a:bodyPr wrap="square" rtlCol="0">
            <a:spAutoFit/>
          </a:bodyPr>
          <a:lstStyle/>
          <a:p>
            <a:r>
              <a:rPr lang="en-US" sz="2000" b="1" dirty="0">
                <a:solidFill>
                  <a:srgbClr val="FFFFFF"/>
                </a:solidFill>
                <a:latin typeface="Raleway" pitchFamily="2" charset="77"/>
              </a:rPr>
              <a:t>Community Law Reform Projects</a:t>
            </a:r>
            <a:br>
              <a:rPr lang="en-US" sz="2000" dirty="0">
                <a:solidFill>
                  <a:srgbClr val="FFFFFF"/>
                </a:solidFill>
                <a:latin typeface="Raleway Medium" pitchFamily="2" charset="77"/>
              </a:rPr>
            </a:br>
            <a:r>
              <a:rPr lang="en-US" sz="2000" dirty="0">
                <a:solidFill>
                  <a:srgbClr val="FFFFFF"/>
                </a:solidFill>
                <a:latin typeface="Raleway Light" pitchFamily="2" charset="77"/>
              </a:rPr>
              <a:t>Suggested by the community and initiated by the Commission</a:t>
            </a:r>
            <a:endParaRPr lang="en-US" sz="2000" dirty="0">
              <a:solidFill>
                <a:srgbClr val="FFFFFF"/>
              </a:solidFill>
              <a:latin typeface="Raleway Medium" pitchFamily="2" charset="77"/>
            </a:endParaRPr>
          </a:p>
          <a:p>
            <a:endParaRPr lang="en-US" sz="2000" dirty="0"/>
          </a:p>
        </p:txBody>
      </p:sp>
      <p:pic>
        <p:nvPicPr>
          <p:cNvPr id="6" name="Picture 5" descr="A close-up of a person smiling&#10;&#10;Description automatically generated">
            <a:extLst>
              <a:ext uri="{FF2B5EF4-FFF2-40B4-BE49-F238E27FC236}">
                <a16:creationId xmlns:a16="http://schemas.microsoft.com/office/drawing/2014/main" id="{F73D3544-2903-AE52-5A32-297653DAE736}"/>
              </a:ext>
            </a:extLst>
          </p:cNvPr>
          <p:cNvPicPr>
            <a:picLocks noChangeAspect="1"/>
          </p:cNvPicPr>
          <p:nvPr/>
        </p:nvPicPr>
        <p:blipFill>
          <a:blip r:embed="rId4"/>
          <a:stretch>
            <a:fillRect/>
          </a:stretch>
        </p:blipFill>
        <p:spPr>
          <a:xfrm>
            <a:off x="629055" y="1378119"/>
            <a:ext cx="2216557" cy="2216557"/>
          </a:xfrm>
          <a:prstGeom prst="rect">
            <a:avLst/>
          </a:prstGeom>
        </p:spPr>
      </p:pic>
      <p:pic>
        <p:nvPicPr>
          <p:cNvPr id="12" name="Picture 11" descr="Icon&#10;&#10;Description automatically generated">
            <a:extLst>
              <a:ext uri="{FF2B5EF4-FFF2-40B4-BE49-F238E27FC236}">
                <a16:creationId xmlns:a16="http://schemas.microsoft.com/office/drawing/2014/main" id="{67DA3AAC-A209-9A89-1503-DB798F2C5F0B}"/>
              </a:ext>
            </a:extLst>
          </p:cNvPr>
          <p:cNvPicPr>
            <a:picLocks noChangeAspect="1"/>
          </p:cNvPicPr>
          <p:nvPr/>
        </p:nvPicPr>
        <p:blipFill>
          <a:blip r:embed="rId5"/>
          <a:stretch>
            <a:fillRect/>
          </a:stretch>
        </p:blipFill>
        <p:spPr>
          <a:xfrm>
            <a:off x="5462681" y="1420741"/>
            <a:ext cx="2276910" cy="2216558"/>
          </a:xfrm>
          <a:prstGeom prst="rect">
            <a:avLst/>
          </a:prstGeom>
        </p:spPr>
      </p:pic>
      <p:pic>
        <p:nvPicPr>
          <p:cNvPr id="17" name="Picture 1">
            <a:extLst>
              <a:ext uri="{FF2B5EF4-FFF2-40B4-BE49-F238E27FC236}">
                <a16:creationId xmlns:a16="http://schemas.microsoft.com/office/drawing/2014/main" id="{D74D5D7F-4579-496D-A587-14EC767106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20070" y="1392124"/>
            <a:ext cx="4799980" cy="232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9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5629"/>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TextBox 3">
            <a:extLst>
              <a:ext uri="{FF2B5EF4-FFF2-40B4-BE49-F238E27FC236}">
                <a16:creationId xmlns:a16="http://schemas.microsoft.com/office/drawing/2014/main" id="{0EB565C4-79C6-92C5-4134-5443523AFB14}"/>
              </a:ext>
            </a:extLst>
          </p:cNvPr>
          <p:cNvSpPr txBox="1"/>
          <p:nvPr/>
        </p:nvSpPr>
        <p:spPr>
          <a:xfrm>
            <a:off x="526694" y="1448410"/>
            <a:ext cx="9158631" cy="3046988"/>
          </a:xfrm>
          <a:prstGeom prst="rect">
            <a:avLst/>
          </a:prstGeom>
          <a:noFill/>
        </p:spPr>
        <p:txBody>
          <a:bodyPr wrap="square" rtlCol="0">
            <a:spAutoFit/>
          </a:bodyPr>
          <a:lstStyle/>
          <a:p>
            <a:r>
              <a:rPr lang="en-US" sz="4800" spc="-200" dirty="0">
                <a:solidFill>
                  <a:srgbClr val="FFFFFF"/>
                </a:solidFill>
                <a:latin typeface="Raleway" pitchFamily="2" charset="77"/>
              </a:rPr>
              <a:t>Three key principles:</a:t>
            </a:r>
          </a:p>
          <a:p>
            <a:pPr marL="685800" indent="-685800">
              <a:buFont typeface="Arial" panose="020B0604020202020204" pitchFamily="34" charset="0"/>
              <a:buChar char="•"/>
            </a:pPr>
            <a:r>
              <a:rPr lang="en-US" sz="4800" spc="-200" dirty="0">
                <a:solidFill>
                  <a:srgbClr val="FFFFFF"/>
                </a:solidFill>
                <a:latin typeface="Raleway" pitchFamily="2" charset="77"/>
              </a:rPr>
              <a:t>Inclusive</a:t>
            </a:r>
          </a:p>
          <a:p>
            <a:pPr marL="685800" indent="-685800">
              <a:buFont typeface="Arial" panose="020B0604020202020204" pitchFamily="34" charset="0"/>
              <a:buChar char="•"/>
            </a:pPr>
            <a:r>
              <a:rPr lang="en-US" sz="4800" spc="-200" dirty="0">
                <a:solidFill>
                  <a:srgbClr val="FFFFFF"/>
                </a:solidFill>
                <a:latin typeface="Raleway" pitchFamily="2" charset="77"/>
              </a:rPr>
              <a:t>Independent</a:t>
            </a:r>
          </a:p>
          <a:p>
            <a:pPr marL="685800" indent="-685800">
              <a:buFont typeface="Arial" panose="020B0604020202020204" pitchFamily="34" charset="0"/>
              <a:buChar char="•"/>
            </a:pPr>
            <a:r>
              <a:rPr lang="en-US" sz="4800" spc="-200" dirty="0">
                <a:solidFill>
                  <a:srgbClr val="FFFFFF"/>
                </a:solidFill>
                <a:latin typeface="Raleway" pitchFamily="2" charset="77"/>
              </a:rPr>
              <a:t>Innovative</a:t>
            </a:r>
          </a:p>
        </p:txBody>
      </p:sp>
    </p:spTree>
    <p:extLst>
      <p:ext uri="{BB962C8B-B14F-4D97-AF65-F5344CB8AC3E}">
        <p14:creationId xmlns:p14="http://schemas.microsoft.com/office/powerpoint/2010/main" val="2875784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TextBox 3">
            <a:extLst>
              <a:ext uri="{FF2B5EF4-FFF2-40B4-BE49-F238E27FC236}">
                <a16:creationId xmlns:a16="http://schemas.microsoft.com/office/drawing/2014/main" id="{0EB565C4-79C6-92C5-4134-5443523AFB14}"/>
              </a:ext>
            </a:extLst>
          </p:cNvPr>
          <p:cNvSpPr txBox="1"/>
          <p:nvPr/>
        </p:nvSpPr>
        <p:spPr>
          <a:xfrm>
            <a:off x="526694" y="1448410"/>
            <a:ext cx="9158631" cy="830997"/>
          </a:xfrm>
          <a:prstGeom prst="rect">
            <a:avLst/>
          </a:prstGeom>
          <a:noFill/>
        </p:spPr>
        <p:txBody>
          <a:bodyPr wrap="square" rtlCol="0">
            <a:spAutoFit/>
          </a:bodyPr>
          <a:lstStyle/>
          <a:p>
            <a:r>
              <a:rPr lang="en-US" sz="4800" spc="-200" dirty="0">
                <a:solidFill>
                  <a:srgbClr val="FFFFFF"/>
                </a:solidFill>
                <a:latin typeface="Raleway" pitchFamily="2" charset="77"/>
              </a:rPr>
              <a:t>The pandemic in Victoria</a:t>
            </a:r>
          </a:p>
        </p:txBody>
      </p:sp>
    </p:spTree>
    <p:extLst>
      <p:ext uri="{BB962C8B-B14F-4D97-AF65-F5344CB8AC3E}">
        <p14:creationId xmlns:p14="http://schemas.microsoft.com/office/powerpoint/2010/main" val="366909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6" name="Picture 5" descr="Graphical user interface&#10;&#10;Description automatically generated with low confidence">
            <a:extLst>
              <a:ext uri="{FF2B5EF4-FFF2-40B4-BE49-F238E27FC236}">
                <a16:creationId xmlns:a16="http://schemas.microsoft.com/office/drawing/2014/main" id="{117DA06C-96D8-DED9-031A-8A3E5A5E9D24}"/>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3501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2DF2D9-6A91-7C93-9932-91AF41F7E60D}"/>
              </a:ext>
            </a:extLst>
          </p:cNvPr>
          <p:cNvSpPr/>
          <p:nvPr/>
        </p:nvSpPr>
        <p:spPr>
          <a:xfrm>
            <a:off x="-1" y="-115411"/>
            <a:ext cx="12191999" cy="6869606"/>
          </a:xfrm>
          <a:prstGeom prst="rect">
            <a:avLst/>
          </a:prstGeom>
          <a:gradFill flip="none" rotWithShape="1">
            <a:gsLst>
              <a:gs pos="16000">
                <a:srgbClr val="01133A"/>
              </a:gs>
              <a:gs pos="85000">
                <a:srgbClr val="C0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133A"/>
              </a:highlight>
            </a:endParaRPr>
          </a:p>
        </p:txBody>
      </p:sp>
      <p:pic>
        <p:nvPicPr>
          <p:cNvPr id="18" name="Picture 17" descr="Logo&#10;&#10;Description automatically generated">
            <a:extLst>
              <a:ext uri="{FF2B5EF4-FFF2-40B4-BE49-F238E27FC236}">
                <a16:creationId xmlns:a16="http://schemas.microsoft.com/office/drawing/2014/main" id="{7627ABEE-DFD1-1B6F-BC11-7348BDF43E65}"/>
              </a:ext>
            </a:extLst>
          </p:cNvPr>
          <p:cNvPicPr>
            <a:picLocks noChangeAspect="1"/>
          </p:cNvPicPr>
          <p:nvPr/>
        </p:nvPicPr>
        <p:blipFill>
          <a:blip r:embed="rId3"/>
          <a:stretch>
            <a:fillRect/>
          </a:stretch>
        </p:blipFill>
        <p:spPr>
          <a:xfrm>
            <a:off x="10804330" y="6021896"/>
            <a:ext cx="1083786" cy="590775"/>
          </a:xfrm>
          <a:prstGeom prst="rect">
            <a:avLst/>
          </a:prstGeom>
        </p:spPr>
      </p:pic>
      <p:sp>
        <p:nvSpPr>
          <p:cNvPr id="19" name="TextBox 18">
            <a:extLst>
              <a:ext uri="{FF2B5EF4-FFF2-40B4-BE49-F238E27FC236}">
                <a16:creationId xmlns:a16="http://schemas.microsoft.com/office/drawing/2014/main" id="{AA695317-3A8B-C449-DE47-62DAB5FE3FF1}"/>
              </a:ext>
            </a:extLst>
          </p:cNvPr>
          <p:cNvSpPr txBox="1"/>
          <p:nvPr/>
        </p:nvSpPr>
        <p:spPr>
          <a:xfrm>
            <a:off x="629056" y="6471838"/>
            <a:ext cx="11801374" cy="353943"/>
          </a:xfrm>
          <a:prstGeom prst="rect">
            <a:avLst/>
          </a:prstGeom>
          <a:noFill/>
        </p:spPr>
        <p:txBody>
          <a:bodyPr wrap="square" rtlCol="0">
            <a:spAutoFit/>
          </a:bodyPr>
          <a:lstStyle/>
          <a:p>
            <a:r>
              <a:rPr lang="en-AU" sz="800" dirty="0">
                <a:solidFill>
                  <a:schemeClr val="bg1"/>
                </a:solidFill>
                <a:latin typeface="Raleway" pitchFamily="2" charset="77"/>
              </a:rPr>
              <a:t>The office of the Victorian Law Reform Commission is located on the land of the Traditional Custodians, the people of the Kulin Nations. We acknowledge their history, culture and Elders both past and present.</a:t>
            </a:r>
          </a:p>
          <a:p>
            <a:endParaRPr lang="en-US" sz="900" dirty="0">
              <a:solidFill>
                <a:schemeClr val="accent6">
                  <a:lumMod val="50000"/>
                </a:schemeClr>
              </a:solidFill>
              <a:latin typeface="Raleway" pitchFamily="2" charset="77"/>
            </a:endParaRPr>
          </a:p>
        </p:txBody>
      </p:sp>
      <p:sp>
        <p:nvSpPr>
          <p:cNvPr id="4" name="Subtitle 3">
            <a:extLst>
              <a:ext uri="{FF2B5EF4-FFF2-40B4-BE49-F238E27FC236}">
                <a16:creationId xmlns:a16="http://schemas.microsoft.com/office/drawing/2014/main" id="{1F79D2B7-44D0-6520-FB52-E5D43B8276D6}"/>
              </a:ext>
            </a:extLst>
          </p:cNvPr>
          <p:cNvSpPr>
            <a:spLocks noGrp="1"/>
          </p:cNvSpPr>
          <p:nvPr>
            <p:ph type="subTitle" idx="1"/>
          </p:nvPr>
        </p:nvSpPr>
        <p:spPr/>
        <p:txBody>
          <a:bodyPr/>
          <a:lstStyle/>
          <a:p>
            <a:endParaRPr lang="en-AU"/>
          </a:p>
        </p:txBody>
      </p:sp>
      <p:pic>
        <p:nvPicPr>
          <p:cNvPr id="3" name="Picture 2" descr="A picture containing graphical user interface&#10;&#10;Description automatically generated">
            <a:extLst>
              <a:ext uri="{FF2B5EF4-FFF2-40B4-BE49-F238E27FC236}">
                <a16:creationId xmlns:a16="http://schemas.microsoft.com/office/drawing/2014/main" id="{2DBB644D-1176-7C3B-8120-6506410E1459}"/>
              </a:ext>
            </a:extLst>
          </p:cNvPr>
          <p:cNvPicPr>
            <a:picLocks noChangeAspect="1"/>
          </p:cNvPicPr>
          <p:nvPr/>
        </p:nvPicPr>
        <p:blipFill>
          <a:blip r:embed="rId4"/>
          <a:stretch>
            <a:fillRect/>
          </a:stretch>
        </p:blipFill>
        <p:spPr>
          <a:xfrm>
            <a:off x="12393" y="-180975"/>
            <a:ext cx="12167209" cy="7219950"/>
          </a:xfrm>
          <a:prstGeom prst="rect">
            <a:avLst/>
          </a:prstGeom>
        </p:spPr>
      </p:pic>
    </p:spTree>
    <p:extLst>
      <p:ext uri="{BB962C8B-B14F-4D97-AF65-F5344CB8AC3E}">
        <p14:creationId xmlns:p14="http://schemas.microsoft.com/office/powerpoint/2010/main" val="42762173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1183</TotalTime>
  <Words>1036</Words>
  <Application>Microsoft Office PowerPoint</Application>
  <PresentationFormat>Widescreen</PresentationFormat>
  <Paragraphs>73</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Raleway</vt:lpstr>
      <vt:lpstr>Raleway ExtraBold</vt:lpstr>
      <vt:lpstr>Raleway Light</vt:lpstr>
      <vt:lpstr>Raleway Medium</vt:lpstr>
      <vt:lpstr>Trebuchet MS</vt:lpstr>
      <vt:lpstr>Wingdings 3</vt:lpstr>
      <vt:lpstr>Facet</vt:lpstr>
      <vt:lpstr>PowerPoint Presentation</vt:lpstr>
      <vt:lpstr>PowerPoint Presentation</vt:lpstr>
      <vt:lpstr>PowerPoint Presentation</vt:lpstr>
      <vt:lpstr>THE BASICS</vt:lpstr>
      <vt:lpstr>Source of inquiries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Sexual offences inquiry</vt:lpstr>
      <vt:lpstr>THE stalking inquiry</vt:lpstr>
      <vt:lpstr>THE INCLUSIVE JURIES PROJECT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dc:title>
  <dc:creator>stephen@letterbox.net.au</dc:creator>
  <cp:lastModifiedBy>Malcolm Mcmillan</cp:lastModifiedBy>
  <cp:revision>48</cp:revision>
  <dcterms:created xsi:type="dcterms:W3CDTF">2022-08-05T03:58:52Z</dcterms:created>
  <dcterms:modified xsi:type="dcterms:W3CDTF">2023-02-24T10:56:49Z</dcterms:modified>
</cp:coreProperties>
</file>