
<file path=[Content_Types].xml><?xml version="1.0" encoding="utf-8"?>
<Types xmlns="http://schemas.openxmlformats.org/package/2006/content-types">
  <Default Extension="617DC5A0" ContentType="image/jpeg"/>
  <Default Extension="A05013F0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8"/>
  </p:notesMasterIdLst>
  <p:handoutMasterIdLst>
    <p:handoutMasterId r:id="rId39"/>
  </p:handoutMasterIdLst>
  <p:sldIdLst>
    <p:sldId id="294" r:id="rId5"/>
    <p:sldId id="351" r:id="rId6"/>
    <p:sldId id="352" r:id="rId7"/>
    <p:sldId id="353" r:id="rId8"/>
    <p:sldId id="354" r:id="rId9"/>
    <p:sldId id="355" r:id="rId10"/>
    <p:sldId id="356" r:id="rId11"/>
    <p:sldId id="358" r:id="rId12"/>
    <p:sldId id="325" r:id="rId13"/>
    <p:sldId id="311" r:id="rId14"/>
    <p:sldId id="329" r:id="rId15"/>
    <p:sldId id="328" r:id="rId16"/>
    <p:sldId id="330" r:id="rId17"/>
    <p:sldId id="312" r:id="rId18"/>
    <p:sldId id="332" r:id="rId19"/>
    <p:sldId id="333" r:id="rId20"/>
    <p:sldId id="334" r:id="rId21"/>
    <p:sldId id="335" r:id="rId22"/>
    <p:sldId id="336" r:id="rId23"/>
    <p:sldId id="339" r:id="rId24"/>
    <p:sldId id="338" r:id="rId25"/>
    <p:sldId id="349" r:id="rId26"/>
    <p:sldId id="342" r:id="rId27"/>
    <p:sldId id="341" r:id="rId28"/>
    <p:sldId id="343" r:id="rId29"/>
    <p:sldId id="360" r:id="rId30"/>
    <p:sldId id="306" r:id="rId31"/>
    <p:sldId id="361" r:id="rId32"/>
    <p:sldId id="305" r:id="rId33"/>
    <p:sldId id="344" r:id="rId34"/>
    <p:sldId id="346" r:id="rId35"/>
    <p:sldId id="362" r:id="rId36"/>
    <p:sldId id="363" r:id="rId37"/>
  </p:sldIdLst>
  <p:sldSz cx="9144000" cy="6858000" type="screen4x3"/>
  <p:notesSz cx="7104063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2">
          <p15:clr>
            <a:srgbClr val="A4A3A4"/>
          </p15:clr>
        </p15:guide>
        <p15:guide id="3" pos="2963">
          <p15:clr>
            <a:srgbClr val="A4A3A4"/>
          </p15:clr>
        </p15:guide>
        <p15:guide id="4" pos="5355">
          <p15:clr>
            <a:srgbClr val="A4A3A4"/>
          </p15:clr>
        </p15:guide>
        <p15:guide id="5" pos="53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kley, Colin" initials="OC" lastIdx="15" clrIdx="0">
    <p:extLst>
      <p:ext uri="{19B8F6BF-5375-455C-9EA6-DF929625EA0E}">
        <p15:presenceInfo xmlns:p15="http://schemas.microsoft.com/office/powerpoint/2012/main" userId="S::Colin.Oakley@lawcommission.gov.uk::df069455-e769-4fe9-bb52-4eb857e587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DED"/>
    <a:srgbClr val="CBD8D8"/>
    <a:srgbClr val="F3F9FA"/>
    <a:srgbClr val="E7F3F4"/>
    <a:srgbClr val="4D9B9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442"/>
        <p:guide pos="2963"/>
        <p:guide pos="5355"/>
        <p:guide pos="5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71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ley, Matthew" userId="99f2bb1e-b4c3-4bdc-aea4-c96c9b685e65" providerId="ADAL" clId="{1E5615C7-5671-4382-95C5-892BAF64E18B}"/>
    <pc:docChg chg="delSld">
      <pc:chgData name="Jolley, Matthew" userId="99f2bb1e-b4c3-4bdc-aea4-c96c9b685e65" providerId="ADAL" clId="{1E5615C7-5671-4382-95C5-892BAF64E18B}" dt="2023-02-27T11:59:42.701" v="0" actId="2696"/>
      <pc:docMkLst>
        <pc:docMk/>
      </pc:docMkLst>
      <pc:sldChg chg="del">
        <pc:chgData name="Jolley, Matthew" userId="99f2bb1e-b4c3-4bdc-aea4-c96c9b685e65" providerId="ADAL" clId="{1E5615C7-5671-4382-95C5-892BAF64E18B}" dt="2023-02-27T11:59:42.701" v="0" actId="2696"/>
        <pc:sldMkLst>
          <pc:docMk/>
          <pc:sldMk cId="12474231" sldId="3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8D1BBAE-B905-4F4F-8C7A-C867F57734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21CF27C-1A2C-421C-92D4-B8B5EAB3FE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366E137E-9CE3-4555-A022-A857E06A9B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62BAD57-998F-4F99-B3FE-878B01777F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fld id="{682C2357-3EB6-44D7-8855-3E3841D72E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4D2C2D-D3CA-411E-B4F1-308C5072DD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0FF47B3-393C-44C7-858F-B7103874A0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5FD0384-2EC5-4DF4-9ABA-EBD769218C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ED5BD42-49C5-4EDB-AD0C-155A1999B1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1663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B5F12A5F-B89F-4DD7-AC85-8C909B3DC6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72B1323D-2784-4DC2-A210-9BFC6E0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fld id="{A353EA38-7E26-4375-9D9E-9AB4EE10A5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5BA9410-8ADF-4555-AD66-3C97C9B03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84606C1-B75E-4F3B-8BC4-FBD947ADE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A99F33E-0863-40CB-B1D0-D615793B2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FF3F3B-BB29-488C-93D4-E1F957518C96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88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46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999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1154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25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110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741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917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33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E3E6563-AD2E-484C-A15A-34D19EC88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A90F3E1-F84A-4466-8C11-80EFB453F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DF87998-AB4A-4EA1-8117-6CBBA518E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185CB9-7582-4054-A5CC-74069BBC0587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245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E3E6563-AD2E-484C-A15A-34D19EC88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A90F3E1-F84A-4466-8C11-80EFB453F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FontTx/>
              <a:buNone/>
            </a:pPr>
            <a:endParaRPr lang="en-GB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DF87998-AB4A-4EA1-8117-6CBBA518E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185CB9-7582-4054-A5CC-74069BBC0587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7758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04BDDC6-8BD3-4B37-BD4D-FBED227B8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930D7D7-2A29-474E-A7B1-F948618CC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8322E22-9C08-4420-8017-7DCFF32FE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B6563C3-9CF0-458C-884D-8DE2F345FD02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015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682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3609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04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733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841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49FCF1D-3426-44A5-955D-4D7778DA1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9A784B0-5F49-4B44-B6BA-FE8B2BD9F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5B34F33-F45B-46BB-A6EE-EB72C1FA7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BDEEB9-8E0F-4DAD-B3E2-72F631811AD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262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BB7B845-0AB5-415D-82DA-BF5FA8E08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686FA66-D18D-4F94-9EAC-BA7773AAC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E16FB90-53AC-4BFA-9B2D-57510CBBB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1544B5-72E1-4252-AD0D-BC3011BEE353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5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EA38-7E26-4375-9D9E-9AB4EE10A522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220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BB7B845-0AB5-415D-82DA-BF5FA8E08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686FA66-D18D-4F94-9EAC-BA7773AAC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E16FB90-53AC-4BFA-9B2D-57510CBBB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1544B5-72E1-4252-AD0D-BC3011BEE353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niver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50 years graphic">
            <a:extLst>
              <a:ext uri="{FF2B5EF4-FFF2-40B4-BE49-F238E27FC236}">
                <a16:creationId xmlns:a16="http://schemas.microsoft.com/office/drawing/2014/main" id="{39962C0E-19E2-47CD-B5CD-2713E403B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2" r="20045"/>
          <a:stretch>
            <a:fillRect/>
          </a:stretch>
        </p:blipFill>
        <p:spPr bwMode="auto">
          <a:xfrm>
            <a:off x="4787900" y="0"/>
            <a:ext cx="4356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5C3D528-4B54-42EA-976F-D9D0160B93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950" y="6165850"/>
            <a:ext cx="85693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b="1">
                <a:solidFill>
                  <a:srgbClr val="008080"/>
                </a:solidFill>
              </a:rPr>
              <a:t>@</a:t>
            </a:r>
            <a:r>
              <a:rPr lang="en-GB" altLang="en-US" sz="2000" b="1">
                <a:solidFill>
                  <a:srgbClr val="008080"/>
                </a:solidFill>
                <a:cs typeface="Arial" panose="020B0604020202020204" pitchFamily="34" charset="0"/>
              </a:rPr>
              <a:t>Law_Commission	www.lawcom.gov.uk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75535"/>
            <a:ext cx="7772400" cy="1470025"/>
          </a:xfrm>
        </p:spPr>
        <p:txBody>
          <a:bodyPr/>
          <a:lstStyle>
            <a:lvl1pPr algn="ctr">
              <a:lnSpc>
                <a:spcPct val="150000"/>
              </a:lnSpc>
              <a:spcBef>
                <a:spcPts val="1920"/>
              </a:spcBef>
              <a:spcAft>
                <a:spcPts val="1920"/>
              </a:spcAft>
              <a:defRPr sz="3200">
                <a:solidFill>
                  <a:srgbClr val="0080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2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31D9A0C-E0EA-4FAB-A086-8CDA7684EBAE}"/>
              </a:ext>
            </a:extLst>
          </p:cNvPr>
          <p:cNvSpPr txBox="1">
            <a:spLocks/>
          </p:cNvSpPr>
          <p:nvPr userDrawn="1"/>
        </p:nvSpPr>
        <p:spPr>
          <a:xfrm>
            <a:off x="4314825" y="6381750"/>
            <a:ext cx="503238" cy="28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9B1B5E88-47F5-4CC4-B9A2-A02C3F8D4983}" type="slidenum">
              <a:rPr lang="en-GB" altLang="en-US" sz="1400" smtClean="0"/>
              <a:pPr algn="ctr">
                <a:defRPr/>
              </a:pPr>
              <a:t>‹#›</a:t>
            </a:fld>
            <a:endParaRPr lang="en-GB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8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65BD17FA-4383-4CE1-9239-A12EE1B4D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950" y="6165850"/>
            <a:ext cx="85693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8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b="1">
                <a:solidFill>
                  <a:srgbClr val="008080"/>
                </a:solidFill>
              </a:rPr>
              <a:t>@</a:t>
            </a:r>
            <a:r>
              <a:rPr lang="en-GB" altLang="en-US" sz="2000" b="1">
                <a:solidFill>
                  <a:srgbClr val="008080"/>
                </a:solidFill>
                <a:cs typeface="Arial" panose="020B0604020202020204" pitchFamily="34" charset="0"/>
              </a:rPr>
              <a:t>Law_Commission	www.lawcom.gov.uk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75535"/>
            <a:ext cx="7772400" cy="1470025"/>
          </a:xfrm>
        </p:spPr>
        <p:txBody>
          <a:bodyPr/>
          <a:lstStyle>
            <a:lvl1pPr algn="ctr">
              <a:lnSpc>
                <a:spcPct val="150000"/>
              </a:lnSpc>
              <a:spcBef>
                <a:spcPts val="1920"/>
              </a:spcBef>
              <a:spcAft>
                <a:spcPts val="1920"/>
              </a:spcAft>
              <a:defRPr sz="3200">
                <a:solidFill>
                  <a:srgbClr val="0080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9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276872"/>
            <a:ext cx="7710487" cy="365363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138" y="1772816"/>
            <a:ext cx="4679950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630453A-E488-42B6-9558-59B3123A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008F-ABA6-4317-8D41-8D980BD99E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549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276872"/>
            <a:ext cx="7710487" cy="36536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137" y="1772816"/>
            <a:ext cx="7710487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70FE8E-F8C9-4272-9ECA-A741AF5D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988E-67AD-4F3D-995A-3D6A60464F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90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285753"/>
            <a:ext cx="3636838" cy="38164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139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75200" y="2285753"/>
            <a:ext cx="3636838" cy="38164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5201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C7299EE-4053-4598-9276-4B3F64C9C5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6AEA-F348-400D-A3E1-6AD57ED370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2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139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5201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19139" y="4068191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75201" y="4068191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719139" y="2276475"/>
            <a:ext cx="3636837" cy="15128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781320" y="2276475"/>
            <a:ext cx="3636837" cy="15128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725258" y="4588996"/>
            <a:ext cx="3636837" cy="15128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781320" y="4588996"/>
            <a:ext cx="3636837" cy="15128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09A9C7-E824-4040-B761-41CE142120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259D-8F7F-4DDA-866F-8B1C19D887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6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137" y="1772816"/>
            <a:ext cx="7710487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33054" y="2349500"/>
            <a:ext cx="7696572" cy="3816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9C2D73C-0BE3-458F-B1CA-0D516B6AEB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8692-322F-4ABB-88CA-59B683DE7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524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139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5201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725530" y="2276872"/>
            <a:ext cx="3630445" cy="381642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786351" y="2276872"/>
            <a:ext cx="3630445" cy="381642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E93A15-6693-4FF7-A23F-0CF5CFFE69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4A3D-63D4-4D3D-9FD6-F030E68583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04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285753"/>
            <a:ext cx="3636838" cy="1512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139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75200" y="2285753"/>
            <a:ext cx="3636838" cy="1512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5201" y="1772816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719138" y="4581128"/>
            <a:ext cx="3636838" cy="1512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19139" y="4068191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75200" y="4581128"/>
            <a:ext cx="3636838" cy="1512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75201" y="4068191"/>
            <a:ext cx="3642956" cy="503237"/>
          </a:xfrm>
        </p:spPr>
        <p:txBody>
          <a:bodyPr/>
          <a:lstStyle>
            <a:lvl1pPr marL="0" indent="0">
              <a:buNone/>
              <a:defRPr sz="2400">
                <a:solidFill>
                  <a:srgbClr val="00808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6F6ED32-484F-418F-9F15-EC4859F78C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C14A-1C64-42CB-AC5B-6DAE7B19E3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6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D61181-A960-4D38-8ED8-8B1E751C0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8263" y="125413"/>
            <a:ext cx="3297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3506F7-1F88-4F4B-9215-83888D9F0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079625"/>
            <a:ext cx="7710487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pic>
        <p:nvPicPr>
          <p:cNvPr id="1028" name="Picture 5" descr="LawComLogo-small">
            <a:extLst>
              <a:ext uri="{FF2B5EF4-FFF2-40B4-BE49-F238E27FC236}">
                <a16:creationId xmlns:a16="http://schemas.microsoft.com/office/drawing/2014/main" id="{BFC8AC24-B2EA-48CA-959C-46D570A3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26146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6">
            <a:extLst>
              <a:ext uri="{FF2B5EF4-FFF2-40B4-BE49-F238E27FC236}">
                <a16:creationId xmlns:a16="http://schemas.microsoft.com/office/drawing/2014/main" id="{6CEC0BA6-2987-44E2-AA9E-A2D6AD3A7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1A36A7-60FA-40D8-BB8D-0CE9BBD67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4825" y="6381750"/>
            <a:ext cx="503238" cy="287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AD2A203F-14D6-46EB-8FC3-635126C956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81" r:id="rId10"/>
    <p:sldLayoutId id="2147483882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ts val="1200"/>
        </a:spcBef>
        <a:spcAft>
          <a:spcPts val="12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ts val="1200"/>
        </a:spcBef>
        <a:spcAft>
          <a:spcPts val="120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ts val="1200"/>
        </a:spcBef>
        <a:spcAft>
          <a:spcPts val="120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617DC5A0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A05013F0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617DC5A0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F1FE-72ED-4DFD-ABEB-854530A96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4103687"/>
          </a:xfrm>
        </p:spPr>
        <p:txBody>
          <a:bodyPr/>
          <a:lstStyle/>
          <a:p>
            <a:pPr>
              <a:defRPr/>
            </a:pPr>
            <a:r>
              <a:rPr lang="en-US" sz="34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Matthew Jolley</a:t>
            </a:r>
            <a:br>
              <a:rPr lang="en-US" sz="34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sz="34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Head of Legal - Law Commission of England &amp; Wales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40C0-9696-4129-AB3A-95A29B10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950" y="125413"/>
            <a:ext cx="414655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Consultation and engagement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4598DA9-D085-48D5-8454-3A9B34C64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76475"/>
            <a:ext cx="7710487" cy="3654425"/>
          </a:xfrm>
        </p:spPr>
        <p:txBody>
          <a:bodyPr/>
          <a:lstStyle/>
          <a:p>
            <a:endParaRPr lang="en-GB" alt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Access to technology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Expertise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And…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51848-5A94-4913-8621-98E486ED7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773238"/>
            <a:ext cx="4679950" cy="50323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Three</a:t>
            </a:r>
            <a:r>
              <a:rPr lang="en-US" sz="32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28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preliminary</a:t>
            </a:r>
            <a:r>
              <a:rPr lang="en-US" sz="32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28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points</a:t>
            </a:r>
          </a:p>
        </p:txBody>
      </p:sp>
      <p:sp>
        <p:nvSpPr>
          <p:cNvPr id="20485" name="Slide Number Placeholder 8">
            <a:extLst>
              <a:ext uri="{FF2B5EF4-FFF2-40B4-BE49-F238E27FC236}">
                <a16:creationId xmlns:a16="http://schemas.microsoft.com/office/drawing/2014/main" id="{D957E902-A421-4BA0-8D8D-84C3DCBC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298950" y="6381750"/>
            <a:ext cx="5032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spcAft>
                <a:spcPts val="12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spcAft>
                <a:spcPts val="12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E7E9663-A600-4E49-A1A8-0FCF4D52CF3B}" type="slidenum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4CB4-4097-4C75-B8C7-DBB3B2AC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“Don’t teach your grandmother to suck eggs”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EB888-BEFD-4F33-9A07-0D3C3903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8194" name="Picture 2" descr="353/365 - suck eggs 101 | teaching your grandmother how to s… | Flickr">
            <a:extLst>
              <a:ext uri="{FF2B5EF4-FFF2-40B4-BE49-F238E27FC236}">
                <a16:creationId xmlns:a16="http://schemas.microsoft.com/office/drawing/2014/main" id="{3773CF93-67AF-428F-862F-2DE3836C29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1" y="1988840"/>
            <a:ext cx="5960168" cy="38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8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6354-0FEA-46D0-BCAA-5EA92091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950" y="125413"/>
            <a:ext cx="414655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Phases of engagement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87C8716B-4353-4773-844B-84D1BE6D7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492896"/>
            <a:ext cx="7710487" cy="3438004"/>
          </a:xfrm>
        </p:spPr>
        <p:txBody>
          <a:bodyPr/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Pre-project</a:t>
            </a:r>
          </a:p>
          <a:p>
            <a:pPr lvl="1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Business as usual engagement</a:t>
            </a:r>
          </a:p>
          <a:p>
            <a:pPr lvl="1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Programme consultation</a:t>
            </a:r>
          </a:p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Pre-consultation </a:t>
            </a:r>
          </a:p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Formal consultation period</a:t>
            </a:r>
          </a:p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Post-consultation</a:t>
            </a:r>
          </a:p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Post-report/implementation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7B3D2-2C0C-4EDA-B314-7E8697023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773238"/>
            <a:ext cx="6229350" cy="50323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are we engaging?</a:t>
            </a:r>
          </a:p>
        </p:txBody>
      </p:sp>
      <p:sp>
        <p:nvSpPr>
          <p:cNvPr id="34821" name="Slide Number Placeholder 8">
            <a:extLst>
              <a:ext uri="{FF2B5EF4-FFF2-40B4-BE49-F238E27FC236}">
                <a16:creationId xmlns:a16="http://schemas.microsoft.com/office/drawing/2014/main" id="{5E1F3B7D-3836-40DB-B8FB-0C7C897C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298950" y="6381750"/>
            <a:ext cx="5032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spcAft>
                <a:spcPts val="12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spcAft>
                <a:spcPts val="12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C05FE46-75D4-486F-A4C6-C17BAF5DD716}" type="slidenum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02840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8F76-3718-47A5-A24E-7476300C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9668-96E2-4C48-A594-1CBBAA4F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420888"/>
            <a:ext cx="7710487" cy="3509615"/>
          </a:xfrm>
        </p:spPr>
        <p:txBody>
          <a:bodyPr/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Legal experts</a:t>
            </a:r>
          </a:p>
          <a:p>
            <a:pPr lvl="1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Professionals</a:t>
            </a:r>
          </a:p>
          <a:p>
            <a:pPr lvl="1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judiciary</a:t>
            </a:r>
          </a:p>
          <a:p>
            <a:pPr lvl="1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Academics</a:t>
            </a:r>
          </a:p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Representative groups</a:t>
            </a:r>
          </a:p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Charities and businesses</a:t>
            </a:r>
          </a:p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Government</a:t>
            </a:r>
          </a:p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public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76690-B039-4F97-9674-410BA60C6C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Who are we engaging with?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5E60-0E43-46B4-A46B-D9E313B1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25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6354-0FEA-46D0-BCAA-5EA92091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950" y="125413"/>
            <a:ext cx="414655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Methods of engagement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87C8716B-4353-4773-844B-84D1BE6D7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1916833"/>
            <a:ext cx="7710487" cy="4014068"/>
          </a:xfrm>
        </p:spPr>
        <p:txBody>
          <a:bodyPr/>
          <a:lstStyle/>
          <a:p>
            <a:pPr marL="0" indent="0">
              <a:buNone/>
            </a:pP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Bilaterals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Roundtables </a:t>
            </a:r>
          </a:p>
          <a:p>
            <a:r>
              <a:rPr lang="en-GB" sz="2800">
                <a:latin typeface="Helvetica" panose="020B0604020202020204" pitchFamily="34" charset="0"/>
                <a:cs typeface="Helvetica" panose="020B0604020202020204" pitchFamily="34" charset="0"/>
              </a:rPr>
              <a:t>Symposia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Conferences</a:t>
            </a:r>
          </a:p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“Town halls”</a:t>
            </a: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7B3D2-2C0C-4EDA-B314-7E8697023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773238"/>
            <a:ext cx="6229350" cy="5032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Traditional types of engagement</a:t>
            </a:r>
          </a:p>
        </p:txBody>
      </p:sp>
      <p:sp>
        <p:nvSpPr>
          <p:cNvPr id="34821" name="Slide Number Placeholder 8">
            <a:extLst>
              <a:ext uri="{FF2B5EF4-FFF2-40B4-BE49-F238E27FC236}">
                <a16:creationId xmlns:a16="http://schemas.microsoft.com/office/drawing/2014/main" id="{5E1F3B7D-3836-40DB-B8FB-0C7C897C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298950" y="6381750"/>
            <a:ext cx="5032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spcAft>
                <a:spcPts val="12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spcAft>
                <a:spcPts val="12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C05FE46-75D4-486F-A4C6-C17BAF5DD716}" type="slidenum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GB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9805-C1E1-4376-BC83-253CC616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Digital media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1FC73D-1F42-4B31-9035-502F824E5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11560" y="1949894"/>
            <a:ext cx="3970536" cy="427549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2CD3F-322E-44AA-8057-B149AAAC1E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ED36AEA-F348-400D-A3E1-6AD57ED370CD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11266" name="Picture 2" descr="Twitter Links – Planeta.com">
            <a:extLst>
              <a:ext uri="{FF2B5EF4-FFF2-40B4-BE49-F238E27FC236}">
                <a16:creationId xmlns:a16="http://schemas.microsoft.com/office/drawing/2014/main" id="{E9DF7065-F77E-4FCF-84C6-FC16FDD0949A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94" y="32702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1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8887-8202-4527-BC32-856B9AC8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Then…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D5B21-C598-480A-AE3E-30364184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8" name="Content Placeholder 7" descr="Free vector realistic coronavirus with map">
            <a:extLst>
              <a:ext uri="{FF2B5EF4-FFF2-40B4-BE49-F238E27FC236}">
                <a16:creationId xmlns:a16="http://schemas.microsoft.com/office/drawing/2014/main" id="{B5FDF07A-400B-4EDA-B1A0-F1A05DEC6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2" y="2276475"/>
            <a:ext cx="5486019" cy="365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56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8F2D-66F1-44FD-AD91-C0C279EB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And…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9E804-06A0-47B2-963B-D212AE50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10" name="Content Placeholder 7" descr="Photo the sign in front of the office is temporarily closed. sign coronavirus in the store">
            <a:extLst>
              <a:ext uri="{FF2B5EF4-FFF2-40B4-BE49-F238E27FC236}">
                <a16:creationId xmlns:a16="http://schemas.microsoft.com/office/drawing/2014/main" id="{3D843064-B8CA-4007-A4D3-6154B69F2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2427287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77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6762-016E-4B77-99C1-28F5890F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Resulting in…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1B111-A065-470D-9CFF-AE24BFB3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9" name="Content Placeholder 6" descr="Vector coronavirus new normal lifestyle, covid-19 pandemic make people living new life to protect outbreak concept, medical staff wearing face mask manage to wear mask with the word new on main word normal.">
            <a:extLst>
              <a:ext uri="{FF2B5EF4-FFF2-40B4-BE49-F238E27FC236}">
                <a16:creationId xmlns:a16="http://schemas.microsoft.com/office/drawing/2014/main" id="{CAA5B2CE-2FCF-4775-A68C-73A65788B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2" y="2276475"/>
            <a:ext cx="5486019" cy="365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37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ECE7-646C-48FA-B47B-D7A0BD98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Which looked like this…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F5F9B-AC59-4911-8BBD-E3797DF9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16390" name="Picture 6" descr="1000+ Video Conference Pictures | Download Free Images on Unsplash">
            <a:extLst>
              <a:ext uri="{FF2B5EF4-FFF2-40B4-BE49-F238E27FC236}">
                <a16:creationId xmlns:a16="http://schemas.microsoft.com/office/drawing/2014/main" id="{E42C689D-2F77-4DDB-BE43-FBFACF525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27" y="1772816"/>
            <a:ext cx="5897233" cy="39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8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C53B-9EC5-4B0D-89EB-1279EADD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About the 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LCEAW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91969-FCB5-4734-9CD4-FDAEED23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276872"/>
            <a:ext cx="5221013" cy="3653631"/>
          </a:xfrm>
        </p:spPr>
        <p:txBody>
          <a:bodyPr/>
          <a:lstStyle/>
          <a:p>
            <a:pPr eaLnBrk="1" hangingPunct="1">
              <a:buClr>
                <a:srgbClr val="008080"/>
              </a:buClr>
            </a:pPr>
            <a:endParaRPr lang="en-GB" alt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Clr>
                <a:srgbClr val="008080"/>
              </a:buClr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Statutory Arm’s Length Body</a:t>
            </a:r>
          </a:p>
          <a:p>
            <a:pPr eaLnBrk="1" hangingPunct="1">
              <a:buClr>
                <a:srgbClr val="008080"/>
              </a:buClr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Sponsored by the Ministry of Justice</a:t>
            </a:r>
          </a:p>
          <a:p>
            <a:pPr eaLnBrk="1" hangingPunct="1">
              <a:buClr>
                <a:srgbClr val="008080"/>
              </a:buClr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Independent from Government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F9EB1-63A4-4D2B-B541-B81F04AF3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What are we?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4F05A-C2E6-4B69-8209-DB29BC27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8D97E3E-200C-4406-BBD0-1E130164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492895"/>
            <a:ext cx="2411445" cy="3437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0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E44D-B755-461B-BBF8-0838DABB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Problems with the tech…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E0E39-5CFD-4FAD-A788-1F7EE6FE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9" name="Picture 4" descr="VIDEO: 'I'm here live, I'm not a cat': Texas lawyer appears as feline  creature in Zoom call - GulfToday">
            <a:extLst>
              <a:ext uri="{FF2B5EF4-FFF2-40B4-BE49-F238E27FC236}">
                <a16:creationId xmlns:a16="http://schemas.microsoft.com/office/drawing/2014/main" id="{910FCD54-1858-4972-9C83-B63AD6C388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27" y="2276475"/>
            <a:ext cx="6090708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4AD93-B207-46FB-96B8-89EA4598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125413"/>
            <a:ext cx="3873500" cy="1143000"/>
          </a:xfrm>
        </p:spPr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Other problems…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4A2A5-944F-443A-B49A-F5168D0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890B8E-9117-49BF-9CBF-D032CB6CF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4" y="2276475"/>
            <a:ext cx="649675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8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939A7-ABD1-462F-9046-68909DAC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35D8CE8-9766-4343-AB6D-80A95DA574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5435"/>
          <a:stretch/>
        </p:blipFill>
        <p:spPr bwMode="auto">
          <a:xfrm>
            <a:off x="1686124" y="2348880"/>
            <a:ext cx="576064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4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CC67-3EE9-48B2-A2D7-D6ACF21B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... but finally we started to learn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426228-A4F6-4B94-ADAF-A4B70D250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1653034"/>
            <a:ext cx="5111997" cy="46799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0258B-9EE9-4FE5-A215-7E60CDDB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278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CF4BD-E3B9-4AF5-83B6-83DA556A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62C6901-AB93-46CE-A155-05EE802B3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94" y="1859634"/>
            <a:ext cx="4824611" cy="47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CD25-4401-4D9B-9C95-4EEBC7C7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Restricted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DC001-D6AF-4AC5-92DB-C75DC9D7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772816"/>
            <a:ext cx="7710487" cy="3653631"/>
          </a:xfrm>
        </p:spPr>
        <p:txBody>
          <a:bodyPr/>
          <a:lstStyle/>
          <a:p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Replicate larger public events </a:t>
            </a:r>
            <a:r>
              <a:rPr lang="en-GB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/ </a:t>
            </a:r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events with an audience.</a:t>
            </a:r>
          </a:p>
          <a:p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MS “Teams live” allows Commissioners and staff to speak to up to 10,000 attendees.</a:t>
            </a:r>
          </a:p>
          <a:p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Guests cannot speak or show their video, with all engagement taking place through the chat box. </a:t>
            </a:r>
          </a:p>
          <a:p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Questions and comments answered during the event, replicating – as far as possible – the Q&amp;A section of a physical event.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2D87D-6C09-484C-BE1E-7DCBD5A6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0219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CD25-4401-4D9B-9C95-4EEBC7C7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Unrestricted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DC001-D6AF-4AC5-92DB-C75DC9D76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Replicate stakeholder meetings and smaller stakeholder events.</a:t>
            </a:r>
          </a:p>
          <a:p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 participants can speak whilst Commission staff will still maintain control over the event. </a:t>
            </a:r>
          </a:p>
          <a:p>
            <a:r>
              <a:rPr lang="en-GB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llows for in-depth discussion between participants, replicating the aims of the physical version of these types of events.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2D87D-6C09-484C-BE1E-7DCBD5A6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41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2A6D-886A-45FE-BF92-96F89A35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950" y="125413"/>
            <a:ext cx="414655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Advantages for stakeholders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44B81BA-85FD-45C4-A261-84D13CE48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76475"/>
            <a:ext cx="7710487" cy="3654425"/>
          </a:xfrm>
        </p:spPr>
        <p:txBody>
          <a:bodyPr/>
          <a:lstStyle/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Availability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Time 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Anonymity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Accessibility</a:t>
            </a:r>
          </a:p>
        </p:txBody>
      </p:sp>
      <p:sp>
        <p:nvSpPr>
          <p:cNvPr id="22533" name="Slide Number Placeholder 8">
            <a:extLst>
              <a:ext uri="{FF2B5EF4-FFF2-40B4-BE49-F238E27FC236}">
                <a16:creationId xmlns:a16="http://schemas.microsoft.com/office/drawing/2014/main" id="{149DB855-FB51-418E-BF7A-91FFDF03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298950" y="6381750"/>
            <a:ext cx="5032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spcAft>
                <a:spcPts val="12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spcAft>
                <a:spcPts val="12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84DB8D9-B00B-4E65-99ED-A34610B5BAB3}" type="slidenum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GB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2A6D-886A-45FE-BF92-96F89A35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950" y="125413"/>
            <a:ext cx="414655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Advantages for us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44B81BA-85FD-45C4-A261-84D13CE48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76475"/>
            <a:ext cx="7710487" cy="3654425"/>
          </a:xfrm>
        </p:spPr>
        <p:txBody>
          <a:bodyPr/>
          <a:lstStyle/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Time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Reach</a:t>
            </a:r>
          </a:p>
          <a:p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Control</a:t>
            </a:r>
          </a:p>
          <a:p>
            <a:pPr marL="0" indent="0">
              <a:buNone/>
            </a:pPr>
            <a:endParaRPr lang="en-GB" alt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533" name="Slide Number Placeholder 8">
            <a:extLst>
              <a:ext uri="{FF2B5EF4-FFF2-40B4-BE49-F238E27FC236}">
                <a16:creationId xmlns:a16="http://schemas.microsoft.com/office/drawing/2014/main" id="{149DB855-FB51-418E-BF7A-91FFDF03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298950" y="6381750"/>
            <a:ext cx="5032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spcAft>
                <a:spcPts val="12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spcAft>
                <a:spcPts val="12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84DB8D9-B00B-4E65-99ED-A34610B5BAB3}" type="slidenum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42956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C4B8-D6E3-4E03-9102-B2884137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950" y="125413"/>
            <a:ext cx="414655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1100-D748-4F31-9371-85371FF8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276475"/>
            <a:ext cx="7710487" cy="3654425"/>
          </a:xfrm>
        </p:spPr>
        <p:txBody>
          <a:bodyPr/>
          <a:lstStyle/>
          <a:p>
            <a:pPr>
              <a:defRPr/>
            </a:pPr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Decline in interaction</a:t>
            </a:r>
          </a:p>
          <a:p>
            <a:pPr lvl="1">
              <a:defRPr/>
            </a:pPr>
            <a:r>
              <a:rPr lang="en-GB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During the event</a:t>
            </a:r>
          </a:p>
          <a:p>
            <a:pPr lvl="1">
              <a:defRPr/>
            </a:pPr>
            <a:r>
              <a:rPr lang="en-GB" sz="2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Around the edges of the event</a:t>
            </a:r>
            <a:endParaRPr lang="en-GB" alt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Accessibility</a:t>
            </a:r>
          </a:p>
        </p:txBody>
      </p:sp>
      <p:sp>
        <p:nvSpPr>
          <p:cNvPr id="30725" name="Slide Number Placeholder 8">
            <a:extLst>
              <a:ext uri="{FF2B5EF4-FFF2-40B4-BE49-F238E27FC236}">
                <a16:creationId xmlns:a16="http://schemas.microsoft.com/office/drawing/2014/main" id="{452BB689-38E8-407D-A5E9-40899B5A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298950" y="6381750"/>
            <a:ext cx="5032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spcAft>
                <a:spcPts val="12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200"/>
              </a:spcBef>
              <a:spcAft>
                <a:spcPts val="12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12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12436DE-007A-4E3D-9C03-72072F3A9A8B}" type="slidenum">
              <a:rPr lang="en-GB" altLang="en-US" sz="1400" smtClean="0"/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en-GB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E5DD-3857-4B72-830E-03E65290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Our history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A6875-A302-4FE7-9815-2B34FB0B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Picture 18" descr="Law Commissions Act: first programme of the Scottish Law Commission (SLC 1)">
            <a:extLst>
              <a:ext uri="{FF2B5EF4-FFF2-40B4-BE49-F238E27FC236}">
                <a16:creationId xmlns:a16="http://schemas.microsoft.com/office/drawing/2014/main" id="{0A7E41B5-0098-4FF2-B9EC-0A37AA27E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"/>
          <a:stretch>
            <a:fillRect/>
          </a:stretch>
        </p:blipFill>
        <p:spPr bwMode="auto">
          <a:xfrm>
            <a:off x="4566444" y="2579151"/>
            <a:ext cx="2927411" cy="38025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aw Reform Now / Edited by Gerald Gardiner and Andrew Martin: Amazon.co.uk:  Gardiner, Gerald. Andrew Martin (Eds. ): Books">
            <a:extLst>
              <a:ext uri="{FF2B5EF4-FFF2-40B4-BE49-F238E27FC236}">
                <a16:creationId xmlns:a16="http://schemas.microsoft.com/office/drawing/2014/main" id="{BA50B9B1-CB71-44E3-8307-41390D3D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26" y="1772816"/>
            <a:ext cx="2996637" cy="427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77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884A-B340-40C5-9A38-90F6B66F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0FEA-9606-475C-96A6-9CD49415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44824"/>
            <a:ext cx="7710487" cy="3653631"/>
          </a:xfrm>
        </p:spPr>
        <p:txBody>
          <a:bodyPr/>
          <a:lstStyle/>
          <a:p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Technical g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uidance for attendees</a:t>
            </a:r>
          </a:p>
          <a:p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Use of recording</a:t>
            </a:r>
          </a:p>
          <a:p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Allowing q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uestions to be sent in before the event</a:t>
            </a:r>
          </a:p>
          <a:p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Use of captions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and translation</a:t>
            </a:r>
          </a:p>
          <a:p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Audience polls</a:t>
            </a:r>
          </a:p>
          <a:p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Breakout rooms</a:t>
            </a:r>
          </a:p>
          <a:p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After</a:t>
            </a: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-event follow up:</a:t>
            </a:r>
          </a:p>
          <a:p>
            <a:pPr lvl="1"/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‘phone-in’ sessions</a:t>
            </a:r>
          </a:p>
          <a:p>
            <a:pPr lvl="1"/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Focus groups</a:t>
            </a: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01A1B-0806-45AF-933B-502CFC30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826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61E4-447B-4D8B-AA42-C69A7286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Where are we 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DE825-4571-472B-855D-754BB8D59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Hybrid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8C3F-F80A-48E3-96EB-DC972BBA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pic>
        <p:nvPicPr>
          <p:cNvPr id="15362" name="Picture 2" descr="The Best Video Conferencing Software for 2023 | PCMag">
            <a:extLst>
              <a:ext uri="{FF2B5EF4-FFF2-40B4-BE49-F238E27FC236}">
                <a16:creationId xmlns:a16="http://schemas.microsoft.com/office/drawing/2014/main" id="{9FB23D01-5AFC-4B5A-849F-D5A8EAF348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456"/>
            <a:ext cx="5184576" cy="31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1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6967-36E6-4498-ACBC-EF6F8E6A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Now and the future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6E8AF9-908B-4A71-95F6-0F6DD1377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542108" y="2677410"/>
            <a:ext cx="6048672" cy="36159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0105-110F-4F6C-A22A-25E2E40A4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New platforms</a:t>
            </a:r>
          </a:p>
          <a:p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9676C-16F5-4BDD-A69A-1FDA24CA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7503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6967-36E6-4498-ACBC-EF6F8E6A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0105-110F-4F6C-A22A-25E2E40A4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New technology</a:t>
            </a:r>
          </a:p>
          <a:p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9676C-16F5-4BDD-A69A-1FDA24CA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pic>
        <p:nvPicPr>
          <p:cNvPr id="20484" name="Picture 4" descr="What Is Virtual Reality, And How Can It Be Used In The Workplace?">
            <a:extLst>
              <a:ext uri="{FF2B5EF4-FFF2-40B4-BE49-F238E27FC236}">
                <a16:creationId xmlns:a16="http://schemas.microsoft.com/office/drawing/2014/main" id="{65662D46-45B3-4F31-AE54-673DECC7D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456"/>
            <a:ext cx="5328592" cy="36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4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9D0B-7B2F-493F-AAA4-FCD731A8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England </a:t>
            </a:r>
            <a:r>
              <a:rPr lang="en-GB" sz="3200" u="sng" dirty="0">
                <a:latin typeface="Helvetica" panose="020B0604020202020204" pitchFamily="34" charset="0"/>
                <a:cs typeface="Helvetica" panose="020B0604020202020204" pitchFamily="34" charset="0"/>
              </a:rPr>
              <a:t>and WALES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697D5-464C-4054-9FDC-A86EFD44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8" name="Picture 4" descr="Flag of Wales - Wikipedia">
            <a:extLst>
              <a:ext uri="{FF2B5EF4-FFF2-40B4-BE49-F238E27FC236}">
                <a16:creationId xmlns:a16="http://schemas.microsoft.com/office/drawing/2014/main" id="{283B836A-AF05-4EE4-9BF1-DCF0AEA51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66" y="2852936"/>
            <a:ext cx="42004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0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98E8-B942-4DDA-8AA4-D2991855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F7EB-39B7-4AA2-9938-8764EBF8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74821"/>
            <a:ext cx="7710487" cy="3653631"/>
          </a:xfrm>
        </p:spPr>
        <p:txBody>
          <a:bodyPr/>
          <a:lstStyle/>
          <a:p>
            <a:pPr eaLnBrk="1" hangingPunct="1">
              <a:spcBef>
                <a:spcPts val="725"/>
              </a:spcBef>
              <a:buClr>
                <a:srgbClr val="008080"/>
              </a:buClr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Chairman and 4 Commissioners</a:t>
            </a:r>
          </a:p>
          <a:p>
            <a:pPr eaLnBrk="1" hangingPunct="1">
              <a:spcBef>
                <a:spcPts val="725"/>
              </a:spcBef>
              <a:buClr>
                <a:srgbClr val="008080"/>
              </a:buClr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Currently about 70 staff</a:t>
            </a:r>
          </a:p>
          <a:p>
            <a:pPr eaLnBrk="1" hangingPunct="1">
              <a:spcBef>
                <a:spcPts val="725"/>
              </a:spcBef>
              <a:buClr>
                <a:srgbClr val="008080"/>
              </a:buClr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Lawyers, research assistants, Parliamentary Counsel, economist, small corporate services team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5C0E2-56F9-4259-B9AF-DA9D6DAE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pic>
        <p:nvPicPr>
          <p:cNvPr id="6" name="Picture 5" descr="Sir Nicholas Green, Chair of the Law Commission">
            <a:extLst>
              <a:ext uri="{FF2B5EF4-FFF2-40B4-BE49-F238E27FC236}">
                <a16:creationId xmlns:a16="http://schemas.microsoft.com/office/drawing/2014/main" id="{133A4F20-A975-4934-A091-ECF894A8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4243" r="22846" b="14336"/>
          <a:stretch>
            <a:fillRect/>
          </a:stretch>
        </p:blipFill>
        <p:spPr bwMode="auto">
          <a:xfrm>
            <a:off x="520747" y="4636840"/>
            <a:ext cx="1080000" cy="1138156"/>
          </a:xfrm>
          <a:custGeom>
            <a:avLst/>
            <a:gdLst>
              <a:gd name="connsiteX0" fmla="*/ 673356 w 1346712"/>
              <a:gd name="connsiteY0" fmla="*/ 0 h 1419226"/>
              <a:gd name="connsiteX1" fmla="*/ 1346712 w 1346712"/>
              <a:gd name="connsiteY1" fmla="*/ 709613 h 1419226"/>
              <a:gd name="connsiteX2" fmla="*/ 673356 w 1346712"/>
              <a:gd name="connsiteY2" fmla="*/ 1419226 h 1419226"/>
              <a:gd name="connsiteX3" fmla="*/ 0 w 1346712"/>
              <a:gd name="connsiteY3" fmla="*/ 709613 h 1419226"/>
              <a:gd name="connsiteX4" fmla="*/ 673356 w 1346712"/>
              <a:gd name="connsiteY4" fmla="*/ 0 h 14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712" h="1419226">
                <a:moveTo>
                  <a:pt x="673356" y="0"/>
                </a:moveTo>
                <a:cubicBezTo>
                  <a:pt x="1045240" y="0"/>
                  <a:pt x="1346712" y="317705"/>
                  <a:pt x="1346712" y="709613"/>
                </a:cubicBezTo>
                <a:cubicBezTo>
                  <a:pt x="1346712" y="1101521"/>
                  <a:pt x="1045240" y="1419226"/>
                  <a:pt x="673356" y="1419226"/>
                </a:cubicBezTo>
                <a:cubicBezTo>
                  <a:pt x="301472" y="1419226"/>
                  <a:pt x="0" y="1101521"/>
                  <a:pt x="0" y="709613"/>
                </a:cubicBezTo>
                <a:cubicBezTo>
                  <a:pt x="0" y="317705"/>
                  <a:pt x="301472" y="0"/>
                  <a:pt x="67335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088CCC-0E6D-4252-B622-671A8D03AF23}"/>
              </a:ext>
            </a:extLst>
          </p:cNvPr>
          <p:cNvSpPr txBox="1"/>
          <p:nvPr/>
        </p:nvSpPr>
        <p:spPr>
          <a:xfrm>
            <a:off x="44408" y="5918465"/>
            <a:ext cx="172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4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Sir Nicholas Green, Chair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E84336-E5E8-40BA-B4DC-F61971742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4464" b="8599"/>
          <a:stretch>
            <a:fillRect/>
          </a:stretch>
        </p:blipFill>
        <p:spPr>
          <a:xfrm>
            <a:off x="2089508" y="4593218"/>
            <a:ext cx="1080000" cy="1134671"/>
          </a:xfrm>
          <a:custGeom>
            <a:avLst/>
            <a:gdLst>
              <a:gd name="connsiteX0" fmla="*/ 632466 w 1346712"/>
              <a:gd name="connsiteY0" fmla="*/ 0 h 1414882"/>
              <a:gd name="connsiteX1" fmla="*/ 714246 w 1346712"/>
              <a:gd name="connsiteY1" fmla="*/ 0 h 1414882"/>
              <a:gd name="connsiteX2" fmla="*/ 809061 w 1346712"/>
              <a:gd name="connsiteY2" fmla="*/ 10073 h 1414882"/>
              <a:gd name="connsiteX3" fmla="*/ 1346712 w 1346712"/>
              <a:gd name="connsiteY3" fmla="*/ 705269 h 1414882"/>
              <a:gd name="connsiteX4" fmla="*/ 673356 w 1346712"/>
              <a:gd name="connsiteY4" fmla="*/ 1414882 h 1414882"/>
              <a:gd name="connsiteX5" fmla="*/ 0 w 1346712"/>
              <a:gd name="connsiteY5" fmla="*/ 705269 h 1414882"/>
              <a:gd name="connsiteX6" fmla="*/ 537652 w 1346712"/>
              <a:gd name="connsiteY6" fmla="*/ 10073 h 141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712" h="1414882">
                <a:moveTo>
                  <a:pt x="632466" y="0"/>
                </a:moveTo>
                <a:lnTo>
                  <a:pt x="714246" y="0"/>
                </a:lnTo>
                <a:lnTo>
                  <a:pt x="809061" y="10073"/>
                </a:lnTo>
                <a:cubicBezTo>
                  <a:pt x="1115898" y="76242"/>
                  <a:pt x="1346712" y="362350"/>
                  <a:pt x="1346712" y="705269"/>
                </a:cubicBezTo>
                <a:cubicBezTo>
                  <a:pt x="1346712" y="1097177"/>
                  <a:pt x="1045240" y="1414882"/>
                  <a:pt x="673356" y="1414882"/>
                </a:cubicBezTo>
                <a:cubicBezTo>
                  <a:pt x="301472" y="1414882"/>
                  <a:pt x="0" y="1097177"/>
                  <a:pt x="0" y="705269"/>
                </a:cubicBezTo>
                <a:cubicBezTo>
                  <a:pt x="0" y="362350"/>
                  <a:pt x="230815" y="76242"/>
                  <a:pt x="537652" y="10073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9A54B7-52BB-41CD-9B25-382ABA555D37}"/>
              </a:ext>
            </a:extLst>
          </p:cNvPr>
          <p:cNvSpPr txBox="1"/>
          <p:nvPr/>
        </p:nvSpPr>
        <p:spPr>
          <a:xfrm>
            <a:off x="1600747" y="5918465"/>
            <a:ext cx="20575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4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 Nick Hopkins, Property, Family and Trust Law </a:t>
            </a:r>
          </a:p>
        </p:txBody>
      </p:sp>
      <p:pic>
        <p:nvPicPr>
          <p:cNvPr id="14" name="Picture 13" descr="Reforming regulation for taxis and private hire vehicles - YouTube">
            <a:extLst>
              <a:ext uri="{FF2B5EF4-FFF2-40B4-BE49-F238E27FC236}">
                <a16:creationId xmlns:a16="http://schemas.microsoft.com/office/drawing/2014/main" id="{EAFAB095-5940-46D5-ABCE-702ACA29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6" r="11778"/>
          <a:stretch>
            <a:fillRect/>
          </a:stretch>
        </p:blipFill>
        <p:spPr bwMode="auto">
          <a:xfrm>
            <a:off x="5504632" y="4660607"/>
            <a:ext cx="1080000" cy="1091049"/>
          </a:xfrm>
          <a:custGeom>
            <a:avLst/>
            <a:gdLst>
              <a:gd name="connsiteX0" fmla="*/ 491942 w 1346712"/>
              <a:gd name="connsiteY0" fmla="*/ 0 h 1360487"/>
              <a:gd name="connsiteX1" fmla="*/ 854771 w 1346712"/>
              <a:gd name="connsiteY1" fmla="*/ 0 h 1360487"/>
              <a:gd name="connsiteX2" fmla="*/ 935457 w 1346712"/>
              <a:gd name="connsiteY2" fmla="*/ 26395 h 1360487"/>
              <a:gd name="connsiteX3" fmla="*/ 1346712 w 1346712"/>
              <a:gd name="connsiteY3" fmla="*/ 680243 h 1360487"/>
              <a:gd name="connsiteX4" fmla="*/ 935457 w 1346712"/>
              <a:gd name="connsiteY4" fmla="*/ 1334091 h 1360487"/>
              <a:gd name="connsiteX5" fmla="*/ 854768 w 1346712"/>
              <a:gd name="connsiteY5" fmla="*/ 1360487 h 1360487"/>
              <a:gd name="connsiteX6" fmla="*/ 491945 w 1346712"/>
              <a:gd name="connsiteY6" fmla="*/ 1360487 h 1360487"/>
              <a:gd name="connsiteX7" fmla="*/ 411256 w 1346712"/>
              <a:gd name="connsiteY7" fmla="*/ 1334091 h 1360487"/>
              <a:gd name="connsiteX8" fmla="*/ 0 w 1346712"/>
              <a:gd name="connsiteY8" fmla="*/ 680243 h 1360487"/>
              <a:gd name="connsiteX9" fmla="*/ 411256 w 1346712"/>
              <a:gd name="connsiteY9" fmla="*/ 26395 h 136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6712" h="1360487">
                <a:moveTo>
                  <a:pt x="491942" y="0"/>
                </a:moveTo>
                <a:lnTo>
                  <a:pt x="854771" y="0"/>
                </a:lnTo>
                <a:lnTo>
                  <a:pt x="935457" y="26395"/>
                </a:lnTo>
                <a:cubicBezTo>
                  <a:pt x="1177134" y="134120"/>
                  <a:pt x="1346712" y="386312"/>
                  <a:pt x="1346712" y="680243"/>
                </a:cubicBezTo>
                <a:cubicBezTo>
                  <a:pt x="1346712" y="974174"/>
                  <a:pt x="1177134" y="1226366"/>
                  <a:pt x="935457" y="1334091"/>
                </a:cubicBezTo>
                <a:lnTo>
                  <a:pt x="854768" y="1360487"/>
                </a:lnTo>
                <a:lnTo>
                  <a:pt x="491945" y="1360487"/>
                </a:lnTo>
                <a:lnTo>
                  <a:pt x="411256" y="1334091"/>
                </a:lnTo>
                <a:cubicBezTo>
                  <a:pt x="169578" y="1226366"/>
                  <a:pt x="0" y="974174"/>
                  <a:pt x="0" y="680243"/>
                </a:cubicBezTo>
                <a:cubicBezTo>
                  <a:pt x="0" y="386312"/>
                  <a:pt x="169578" y="134120"/>
                  <a:pt x="411256" y="26395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0580DA-EADC-497E-8582-B70A22AC9E85}"/>
              </a:ext>
            </a:extLst>
          </p:cNvPr>
          <p:cNvSpPr txBox="1"/>
          <p:nvPr/>
        </p:nvSpPr>
        <p:spPr>
          <a:xfrm>
            <a:off x="4930506" y="5933989"/>
            <a:ext cx="2057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4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Nicholas Paines KC, </a:t>
            </a:r>
          </a:p>
          <a:p>
            <a:pPr algn="ctr"/>
            <a:r>
              <a:rPr lang="en-GB" altLang="en-US" sz="14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 and Welsh Law</a:t>
            </a:r>
          </a:p>
        </p:txBody>
      </p:sp>
      <p:pic>
        <p:nvPicPr>
          <p:cNvPr id="17" name="Picture 16" descr="Posting anti-vaccine propaganda on social media could become criminal  offence, Law Commissioner says">
            <a:extLst>
              <a:ext uri="{FF2B5EF4-FFF2-40B4-BE49-F238E27FC236}">
                <a16:creationId xmlns:a16="http://schemas.microsoft.com/office/drawing/2014/main" id="{BA3F82FC-4DEF-4C24-9789-8D585BA4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13510"/>
          <a:stretch>
            <a:fillRect/>
          </a:stretch>
        </p:blipFill>
        <p:spPr bwMode="auto">
          <a:xfrm>
            <a:off x="3797070" y="4613286"/>
            <a:ext cx="1080000" cy="1138156"/>
          </a:xfrm>
          <a:custGeom>
            <a:avLst/>
            <a:gdLst>
              <a:gd name="connsiteX0" fmla="*/ 673356 w 1346712"/>
              <a:gd name="connsiteY0" fmla="*/ 0 h 1419225"/>
              <a:gd name="connsiteX1" fmla="*/ 1346712 w 1346712"/>
              <a:gd name="connsiteY1" fmla="*/ 709613 h 1419225"/>
              <a:gd name="connsiteX2" fmla="*/ 809061 w 1346712"/>
              <a:gd name="connsiteY2" fmla="*/ 1404809 h 1419225"/>
              <a:gd name="connsiteX3" fmla="*/ 673366 w 1346712"/>
              <a:gd name="connsiteY3" fmla="*/ 1419225 h 1419225"/>
              <a:gd name="connsiteX4" fmla="*/ 673347 w 1346712"/>
              <a:gd name="connsiteY4" fmla="*/ 1419225 h 1419225"/>
              <a:gd name="connsiteX5" fmla="*/ 537652 w 1346712"/>
              <a:gd name="connsiteY5" fmla="*/ 1404809 h 1419225"/>
              <a:gd name="connsiteX6" fmla="*/ 0 w 1346712"/>
              <a:gd name="connsiteY6" fmla="*/ 709613 h 1419225"/>
              <a:gd name="connsiteX7" fmla="*/ 673356 w 1346712"/>
              <a:gd name="connsiteY7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6712" h="1419225">
                <a:moveTo>
                  <a:pt x="673356" y="0"/>
                </a:moveTo>
                <a:cubicBezTo>
                  <a:pt x="1045240" y="0"/>
                  <a:pt x="1346712" y="317705"/>
                  <a:pt x="1346712" y="709613"/>
                </a:cubicBezTo>
                <a:cubicBezTo>
                  <a:pt x="1346712" y="1052533"/>
                  <a:pt x="1115898" y="1338641"/>
                  <a:pt x="809061" y="1404809"/>
                </a:cubicBezTo>
                <a:lnTo>
                  <a:pt x="673366" y="1419225"/>
                </a:lnTo>
                <a:lnTo>
                  <a:pt x="673347" y="1419225"/>
                </a:lnTo>
                <a:lnTo>
                  <a:pt x="537652" y="1404809"/>
                </a:lnTo>
                <a:cubicBezTo>
                  <a:pt x="230815" y="1338641"/>
                  <a:pt x="0" y="1052533"/>
                  <a:pt x="0" y="709613"/>
                </a:cubicBezTo>
                <a:cubicBezTo>
                  <a:pt x="0" y="317705"/>
                  <a:pt x="301472" y="0"/>
                  <a:pt x="67335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87F3E8-EC61-46E8-A29D-D1B5353BC1D7}"/>
              </a:ext>
            </a:extLst>
          </p:cNvPr>
          <p:cNvSpPr txBox="1"/>
          <p:nvPr/>
        </p:nvSpPr>
        <p:spPr>
          <a:xfrm>
            <a:off x="3042550" y="5935732"/>
            <a:ext cx="2560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4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 Penney Lewis, </a:t>
            </a:r>
          </a:p>
          <a:p>
            <a:pPr algn="ctr"/>
            <a:r>
              <a:rPr lang="en-GB" altLang="en-US" sz="14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Criminal Law </a:t>
            </a:r>
          </a:p>
          <a:p>
            <a:pPr algn="ctr"/>
            <a:endParaRPr lang="en-GB" altLang="en-US" sz="14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21" descr="Smart law: interview with Sarah Green">
            <a:extLst>
              <a:ext uri="{FF2B5EF4-FFF2-40B4-BE49-F238E27FC236}">
                <a16:creationId xmlns:a16="http://schemas.microsoft.com/office/drawing/2014/main" id="{0CBEA11F-0EB0-4C6B-ABDC-8EC89E47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14731"/>
          <a:stretch>
            <a:fillRect/>
          </a:stretch>
        </p:blipFill>
        <p:spPr bwMode="auto">
          <a:xfrm>
            <a:off x="7341687" y="4613788"/>
            <a:ext cx="1080000" cy="1138156"/>
          </a:xfrm>
          <a:custGeom>
            <a:avLst/>
            <a:gdLst>
              <a:gd name="connsiteX0" fmla="*/ 673356 w 1346712"/>
              <a:gd name="connsiteY0" fmla="*/ 0 h 1419225"/>
              <a:gd name="connsiteX1" fmla="*/ 1346712 w 1346712"/>
              <a:gd name="connsiteY1" fmla="*/ 709613 h 1419225"/>
              <a:gd name="connsiteX2" fmla="*/ 809061 w 1346712"/>
              <a:gd name="connsiteY2" fmla="*/ 1404809 h 1419225"/>
              <a:gd name="connsiteX3" fmla="*/ 673366 w 1346712"/>
              <a:gd name="connsiteY3" fmla="*/ 1419225 h 1419225"/>
              <a:gd name="connsiteX4" fmla="*/ 673347 w 1346712"/>
              <a:gd name="connsiteY4" fmla="*/ 1419225 h 1419225"/>
              <a:gd name="connsiteX5" fmla="*/ 537652 w 1346712"/>
              <a:gd name="connsiteY5" fmla="*/ 1404809 h 1419225"/>
              <a:gd name="connsiteX6" fmla="*/ 0 w 1346712"/>
              <a:gd name="connsiteY6" fmla="*/ 709613 h 1419225"/>
              <a:gd name="connsiteX7" fmla="*/ 673356 w 1346712"/>
              <a:gd name="connsiteY7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6712" h="1419225">
                <a:moveTo>
                  <a:pt x="673356" y="0"/>
                </a:moveTo>
                <a:cubicBezTo>
                  <a:pt x="1045240" y="0"/>
                  <a:pt x="1346712" y="317705"/>
                  <a:pt x="1346712" y="709613"/>
                </a:cubicBezTo>
                <a:cubicBezTo>
                  <a:pt x="1346712" y="1052533"/>
                  <a:pt x="1115898" y="1338640"/>
                  <a:pt x="809061" y="1404809"/>
                </a:cubicBezTo>
                <a:lnTo>
                  <a:pt x="673366" y="1419225"/>
                </a:lnTo>
                <a:lnTo>
                  <a:pt x="673347" y="1419225"/>
                </a:lnTo>
                <a:lnTo>
                  <a:pt x="537652" y="1404809"/>
                </a:lnTo>
                <a:cubicBezTo>
                  <a:pt x="230815" y="1338640"/>
                  <a:pt x="0" y="1052533"/>
                  <a:pt x="0" y="709613"/>
                </a:cubicBezTo>
                <a:cubicBezTo>
                  <a:pt x="0" y="317705"/>
                  <a:pt x="301472" y="0"/>
                  <a:pt x="67335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42618B-5014-46F8-8A0F-70C36CB7ACC6}"/>
              </a:ext>
            </a:extLst>
          </p:cNvPr>
          <p:cNvSpPr txBox="1"/>
          <p:nvPr/>
        </p:nvSpPr>
        <p:spPr>
          <a:xfrm>
            <a:off x="7073395" y="5918465"/>
            <a:ext cx="20575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4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 Sarah Green, Commercial and Common Law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8774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9FBB-7EAA-4200-BB11-4BBCA7B4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9C47-9C12-4E2A-B594-C4290BC6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844824"/>
            <a:ext cx="3595687" cy="408567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rgbClr val="008080"/>
              </a:buClr>
              <a:buFontTx/>
              <a:buNone/>
              <a:defRPr/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Aim to make the law in E&amp;W:</a:t>
            </a:r>
          </a:p>
          <a:p>
            <a:pPr eaLnBrk="1" hangingPunct="1">
              <a:buClr>
                <a:srgbClr val="008080"/>
              </a:buClr>
              <a:defRPr/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Simple</a:t>
            </a:r>
          </a:p>
          <a:p>
            <a:pPr eaLnBrk="1" hangingPunct="1">
              <a:buClr>
                <a:srgbClr val="008080"/>
              </a:buClr>
              <a:defRPr/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Accessible</a:t>
            </a:r>
          </a:p>
          <a:p>
            <a:pPr eaLnBrk="1" hangingPunct="1">
              <a:buClr>
                <a:srgbClr val="008080"/>
              </a:buClr>
              <a:defRPr/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Fair</a:t>
            </a:r>
          </a:p>
          <a:p>
            <a:pPr eaLnBrk="1" hangingPunct="1">
              <a:buClr>
                <a:srgbClr val="008080"/>
              </a:buClr>
              <a:defRPr/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Modern </a:t>
            </a:r>
          </a:p>
          <a:p>
            <a:pPr eaLnBrk="1" hangingPunct="1">
              <a:buClr>
                <a:srgbClr val="008080"/>
              </a:buClr>
              <a:defRPr/>
            </a:pPr>
            <a:r>
              <a:rPr lang="en-GB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Cost-effective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56BB-57F4-4A6B-9859-98A9DD8E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1510" name="Picture 6" descr="Justice statue, Old Bailey stock image. Image of court - 14536043">
            <a:extLst>
              <a:ext uri="{FF2B5EF4-FFF2-40B4-BE49-F238E27FC236}">
                <a16:creationId xmlns:a16="http://schemas.microsoft.com/office/drawing/2014/main" id="{632B529E-1288-4578-8443-C56DE2A5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8" y="1988840"/>
            <a:ext cx="2820054" cy="3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FF45-3091-459D-860B-1FE38B9F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Current work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E3624EF-B9C5-498A-8D2F-CF8349B03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22402"/>
              </p:ext>
            </p:extLst>
          </p:nvPr>
        </p:nvGraphicFramePr>
        <p:xfrm>
          <a:off x="719138" y="1916833"/>
          <a:ext cx="7710486" cy="38595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55243">
                  <a:extLst>
                    <a:ext uri="{9D8B030D-6E8A-4147-A177-3AD203B41FA5}">
                      <a16:colId xmlns:a16="http://schemas.microsoft.com/office/drawing/2014/main" val="2813329060"/>
                    </a:ext>
                  </a:extLst>
                </a:gridCol>
                <a:gridCol w="3855243">
                  <a:extLst>
                    <a:ext uri="{9D8B030D-6E8A-4147-A177-3AD203B41FA5}">
                      <a16:colId xmlns:a16="http://schemas.microsoft.com/office/drawing/2014/main" val="2387151866"/>
                    </a:ext>
                  </a:extLst>
                </a:gridCol>
              </a:tblGrid>
              <a:tr h="6496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Contempt of court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Surrogacy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05174"/>
                  </a:ext>
                </a:extLst>
              </a:tr>
              <a:tr h="868649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Remote driving and autonomous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Digital assets: electronic trade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42731"/>
                  </a:ext>
                </a:extLst>
              </a:tr>
              <a:tr h="649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Criminal appeals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87165"/>
                  </a:ext>
                </a:extLst>
              </a:tr>
              <a:tr h="1647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Review of the trial process in sexual offences</a:t>
                      </a:r>
                    </a:p>
                    <a:p>
                      <a:endParaRPr lang="en-GB" sz="2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Decentralised autonomous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8741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9E768-A53E-402C-9CD0-22546F30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16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F589-68E6-4E7D-B688-9E4DA512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Current work </a:t>
            </a:r>
            <a:b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3107A3-3EF5-4834-98DD-397FE25B5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509189"/>
              </p:ext>
            </p:extLst>
          </p:nvPr>
        </p:nvGraphicFramePr>
        <p:xfrm>
          <a:off x="719138" y="2276474"/>
          <a:ext cx="7710486" cy="32177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854">
                  <a:extLst>
                    <a:ext uri="{9D8B030D-6E8A-4147-A177-3AD203B41FA5}">
                      <a16:colId xmlns:a16="http://schemas.microsoft.com/office/drawing/2014/main" val="1973594591"/>
                    </a:ext>
                  </a:extLst>
                </a:gridCol>
                <a:gridCol w="3929632">
                  <a:extLst>
                    <a:ext uri="{9D8B030D-6E8A-4147-A177-3AD203B41FA5}">
                      <a16:colId xmlns:a16="http://schemas.microsoft.com/office/drawing/2014/main" val="3652043297"/>
                    </a:ext>
                  </a:extLst>
                </a:gridCol>
              </a:tblGrid>
              <a:tr h="736647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Disposal of the Dead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Compulsory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58302"/>
                  </a:ext>
                </a:extLst>
              </a:tr>
              <a:tr h="1007848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Confiscation and the proceeds of 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Planning law in Wales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87776"/>
                  </a:ext>
                </a:extLst>
              </a:tr>
              <a:tr h="736647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Arbitration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04635"/>
                  </a:ext>
                </a:extLst>
              </a:tr>
              <a:tr h="736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Residential leasehold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Autonomy in 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2538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8FBEF-3D96-40AA-80D9-312B6DC9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01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E011-6F21-4A80-88D7-0CAEB319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Our process</a:t>
            </a:r>
            <a:b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4E04-E5EE-4589-AB69-08FDA405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008F-ABA6-4317-8D41-8D980BD99E05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6" name="image11.png">
            <a:extLst>
              <a:ext uri="{FF2B5EF4-FFF2-40B4-BE49-F238E27FC236}">
                <a16:creationId xmlns:a16="http://schemas.microsoft.com/office/drawing/2014/main" id="{1C407E2C-BC7D-4671-B98B-47D0017C47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" y="1700808"/>
            <a:ext cx="9071825" cy="46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8923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CD0AF3FCC9C4CB3C1E921067F09B5" ma:contentTypeVersion="14" ma:contentTypeDescription="Create a new document." ma:contentTypeScope="" ma:versionID="106c5029f0a3aee128f8ad9a4fbf0415">
  <xsd:schema xmlns:xsd="http://www.w3.org/2001/XMLSchema" xmlns:xs="http://www.w3.org/2001/XMLSchema" xmlns:p="http://schemas.microsoft.com/office/2006/metadata/properties" xmlns:ns3="61f4de32-1c41-41f3-b259-6fa47e757bcf" xmlns:ns4="1db9f46e-6185-4b11-bcd5-129f2b0c96ce" targetNamespace="http://schemas.microsoft.com/office/2006/metadata/properties" ma:root="true" ma:fieldsID="328560cf2785d721dbcecc55f824d713" ns3:_="" ns4:_="">
    <xsd:import namespace="61f4de32-1c41-41f3-b259-6fa47e757bcf"/>
    <xsd:import namespace="1db9f46e-6185-4b11-bcd5-129f2b0c96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4de32-1c41-41f3-b259-6fa47e757b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9f46e-6185-4b11-bcd5-129f2b0c9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f4de32-1c41-41f3-b259-6fa47e757bcf" xsi:nil="true"/>
  </documentManagement>
</p:properties>
</file>

<file path=customXml/itemProps1.xml><?xml version="1.0" encoding="utf-8"?>
<ds:datastoreItem xmlns:ds="http://schemas.openxmlformats.org/officeDocument/2006/customXml" ds:itemID="{387BC1F9-D563-487C-86EB-F3186003D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4de32-1c41-41f3-b259-6fa47e757bcf"/>
    <ds:schemaRef ds:uri="1db9f46e-6185-4b11-bcd5-129f2b0c96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42307-7B3C-4A1F-AAE3-DE6A9FAF9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CAC6D-E251-4341-B8BF-40DB2CE99D3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db9f46e-6185-4b11-bcd5-129f2b0c96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61f4de32-1c41-41f3-b259-6fa47e757b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7353</TotalTime>
  <Words>549</Words>
  <Application>Microsoft Office PowerPoint</Application>
  <PresentationFormat>On-screen Show (4:3)</PresentationFormat>
  <Paragraphs>190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Helvetica</vt:lpstr>
      <vt:lpstr>PowerPoint template</vt:lpstr>
      <vt:lpstr>Matthew Jolley Head of Legal - Law Commission of England &amp; Wales</vt:lpstr>
      <vt:lpstr>About the LCEAW</vt:lpstr>
      <vt:lpstr>Our history</vt:lpstr>
      <vt:lpstr>England and WALES</vt:lpstr>
      <vt:lpstr>Who are we?</vt:lpstr>
      <vt:lpstr>Our role</vt:lpstr>
      <vt:lpstr>Current work</vt:lpstr>
      <vt:lpstr>Current work  (continued)</vt:lpstr>
      <vt:lpstr>Our process </vt:lpstr>
      <vt:lpstr>Consultation and engagement</vt:lpstr>
      <vt:lpstr>“Don’t teach your grandmother to suck eggs”</vt:lpstr>
      <vt:lpstr>Phases of engagement</vt:lpstr>
      <vt:lpstr>Our audience</vt:lpstr>
      <vt:lpstr>Methods of engagement</vt:lpstr>
      <vt:lpstr>Digital media</vt:lpstr>
      <vt:lpstr>Then…</vt:lpstr>
      <vt:lpstr>And…</vt:lpstr>
      <vt:lpstr>Resulting in…</vt:lpstr>
      <vt:lpstr>Which looked like this…</vt:lpstr>
      <vt:lpstr>Problems with the tech…</vt:lpstr>
      <vt:lpstr>Other problems…</vt:lpstr>
      <vt:lpstr>PowerPoint Presentation</vt:lpstr>
      <vt:lpstr>... but finally we started to learn</vt:lpstr>
      <vt:lpstr>PowerPoint Presentation</vt:lpstr>
      <vt:lpstr>Restricted events</vt:lpstr>
      <vt:lpstr>Unrestricted events</vt:lpstr>
      <vt:lpstr>Advantages for stakeholders</vt:lpstr>
      <vt:lpstr>Advantages for us</vt:lpstr>
      <vt:lpstr>Disadvantages</vt:lpstr>
      <vt:lpstr>Mitigation</vt:lpstr>
      <vt:lpstr>Where are we now?</vt:lpstr>
      <vt:lpstr>Now and the future</vt:lpstr>
      <vt:lpstr>The future</vt:lpstr>
    </vt:vector>
  </TitlesOfParts>
  <Company>Ministry of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 – how do we want to be seen?</dc:title>
  <dc:creator>phhodgson</dc:creator>
  <cp:lastModifiedBy>Jolley, Matthew</cp:lastModifiedBy>
  <cp:revision>152</cp:revision>
  <dcterms:created xsi:type="dcterms:W3CDTF">2012-11-12T18:18:09Z</dcterms:created>
  <dcterms:modified xsi:type="dcterms:W3CDTF">2023-02-27T11:59:49Z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0x010100744CD0AF3FCC9C4CB3C1E921067F09B5</vt:lpwstr>
  </property>
</Properties>
</file>